
<file path=[Content_Types].xml><?xml version="1.0" encoding="utf-8"?>
<Types xmlns="http://schemas.openxmlformats.org/package/2006/content-types">
  <Default Extension="png" ContentType="image/png"/>
  <Default Extension="jpeg" ContentType="image/jpeg"/>
  <Default Extension="webp" ContentType="image/webp"/>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3"/>
  </p:notesMasterIdLst>
  <p:sldIdLst>
    <p:sldId id="265" r:id="rId2"/>
    <p:sldId id="362" r:id="rId3"/>
    <p:sldId id="395" r:id="rId4"/>
    <p:sldId id="358" r:id="rId5"/>
    <p:sldId id="363" r:id="rId6"/>
    <p:sldId id="360" r:id="rId7"/>
    <p:sldId id="388" r:id="rId8"/>
    <p:sldId id="387" r:id="rId9"/>
    <p:sldId id="389" r:id="rId10"/>
    <p:sldId id="382" r:id="rId11"/>
    <p:sldId id="391" r:id="rId12"/>
    <p:sldId id="392" r:id="rId13"/>
    <p:sldId id="359" r:id="rId14"/>
    <p:sldId id="379" r:id="rId15"/>
    <p:sldId id="364" r:id="rId16"/>
    <p:sldId id="396" r:id="rId17"/>
    <p:sldId id="384" r:id="rId18"/>
    <p:sldId id="385" r:id="rId19"/>
    <p:sldId id="370" r:id="rId20"/>
    <p:sldId id="386" r:id="rId21"/>
    <p:sldId id="366" r:id="rId22"/>
    <p:sldId id="398" r:id="rId23"/>
    <p:sldId id="381" r:id="rId24"/>
    <p:sldId id="390" r:id="rId25"/>
    <p:sldId id="378" r:id="rId26"/>
    <p:sldId id="365" r:id="rId27"/>
    <p:sldId id="394" r:id="rId28"/>
    <p:sldId id="374" r:id="rId29"/>
    <p:sldId id="367" r:id="rId30"/>
    <p:sldId id="356" r:id="rId31"/>
    <p:sldId id="399" r:id="rId3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D773"/>
    <a:srgbClr val="AE4844"/>
    <a:srgbClr val="8D7900"/>
    <a:srgbClr val="987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p:restoredTop sz="92558"/>
  </p:normalViewPr>
  <p:slideViewPr>
    <p:cSldViewPr snapToGrid="0" snapToObjects="1">
      <p:cViewPr varScale="1">
        <p:scale>
          <a:sx n="47" d="100"/>
          <a:sy n="47" d="100"/>
        </p:scale>
        <p:origin x="90" y="33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dirty="0"/>
          </a:p>
        </p:txBody>
      </p:sp>
    </p:spTree>
  </p:cSld>
  <p:clrMap bg1="lt1" tx1="dk1" bg2="lt2" tx2="dk2" accent1="accent1" accent2="accent2" accent3="accent3" accent4="accent4" accent5="accent5" accent6="accent6" hlink="hlink" folHlink="folHlink"/>
  <p:notesStyle>
    <a:lvl1pPr defTabSz="457200" latinLnBrk="0">
      <a:lnSpc>
        <a:spcPct val="117999"/>
      </a:lnSpc>
      <a:defRPr sz="2200" b="0" i="0">
        <a:latin typeface="Arial" panose="020B0604020202020204" pitchFamily="34" charset="0"/>
        <a:ea typeface="Arial" panose="020B0604020202020204" pitchFamily="34" charset="0"/>
        <a:cs typeface="Arial" panose="020B0604020202020204" pitchFamily="34" charset="0"/>
        <a:sym typeface="Helvetica Neue"/>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www.history.com</a:t>
            </a:r>
            <a:r>
              <a:rPr lang="en-US" dirty="0"/>
              <a:t>/news/bass-reeves-real-lone-ranger-a-black-man</a:t>
            </a:r>
          </a:p>
        </p:txBody>
      </p:sp>
    </p:spTree>
    <p:extLst>
      <p:ext uri="{BB962C8B-B14F-4D97-AF65-F5344CB8AC3E}">
        <p14:creationId xmlns:p14="http://schemas.microsoft.com/office/powerpoint/2010/main" val="860506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18068117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a:p>
            <a:endParaRPr lang="en-US" dirty="0"/>
          </a:p>
        </p:txBody>
      </p:sp>
    </p:spTree>
    <p:extLst>
      <p:ext uri="{BB962C8B-B14F-4D97-AF65-F5344CB8AC3E}">
        <p14:creationId xmlns:p14="http://schemas.microsoft.com/office/powerpoint/2010/main" val="37677224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36221341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31094454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truewestmagazine.com</a:t>
            </a:r>
            <a:r>
              <a:rPr lang="en-US" dirty="0"/>
              <a:t>/article/bass-reeves-the-invincible-lawman/</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191533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truewestmagazine.com</a:t>
            </a:r>
            <a:r>
              <a:rPr lang="en-US" dirty="0"/>
              <a:t>/article/classic-gunfights-a-deadly-duel-at-500-yards/</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Art T. Burton. </a:t>
            </a:r>
            <a:r>
              <a:rPr lang="en-US" i="1" dirty="0"/>
              <a:t>Black Gun, Silver Star: The Life and Legend of frontier marshal Bass Reeves. </a:t>
            </a:r>
            <a:r>
              <a:rPr lang="en-US" i="0" dirty="0"/>
              <a:t>Lincoln: University of Nebraska Press, 2006. Chapter 3.</a:t>
            </a:r>
            <a:endParaRPr lang="en-US" dirty="0"/>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archive.org</a:t>
            </a:r>
            <a:r>
              <a:rPr lang="en-US" dirty="0"/>
              <a:t>/details/blackgunsilverst00burt/</a:t>
            </a:r>
          </a:p>
        </p:txBody>
      </p:sp>
    </p:spTree>
    <p:extLst>
      <p:ext uri="{BB962C8B-B14F-4D97-AF65-F5344CB8AC3E}">
        <p14:creationId xmlns:p14="http://schemas.microsoft.com/office/powerpoint/2010/main" val="2553383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truewestmagazine.com</a:t>
            </a:r>
            <a:r>
              <a:rPr lang="en-US" dirty="0"/>
              <a:t>/article/classic-gunfights-a-deadly-duel-at-500-yards/</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Art T. Burton. </a:t>
            </a:r>
            <a:r>
              <a:rPr lang="en-US" i="1" dirty="0"/>
              <a:t>Black Gun, Silver Star: The Life and Legend of frontier marshal Bass Reeves. </a:t>
            </a:r>
            <a:r>
              <a:rPr lang="en-US" i="0" dirty="0"/>
              <a:t>Lincoln: University of Nebraska Press, 2006. Chapter 3.</a:t>
            </a:r>
            <a:endParaRPr lang="en-US" dirty="0"/>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1326751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Art T. Burton. </a:t>
            </a:r>
            <a:r>
              <a:rPr lang="en-US" i="1" dirty="0"/>
              <a:t>Black Gun, Silver Star: The Life and Legend of frontier marshal Bass Reeves. </a:t>
            </a:r>
            <a:r>
              <a:rPr lang="en-US" i="0" dirty="0"/>
              <a:t>Lincoln: University of Nebraska Press, 2006.</a:t>
            </a:r>
            <a:endParaRPr lang="en-US" dirty="0"/>
          </a:p>
        </p:txBody>
      </p:sp>
    </p:spTree>
    <p:extLst>
      <p:ext uri="{BB962C8B-B14F-4D97-AF65-F5344CB8AC3E}">
        <p14:creationId xmlns:p14="http://schemas.microsoft.com/office/powerpoint/2010/main" val="33020223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truewestmagazine.com</a:t>
            </a:r>
            <a:r>
              <a:rPr lang="en-US" dirty="0"/>
              <a:t>/article/bass-reeves-the-invincible-lawman/</a:t>
            </a:r>
          </a:p>
        </p:txBody>
      </p:sp>
    </p:spTree>
    <p:extLst>
      <p:ext uri="{BB962C8B-B14F-4D97-AF65-F5344CB8AC3E}">
        <p14:creationId xmlns:p14="http://schemas.microsoft.com/office/powerpoint/2010/main" val="20940022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truewestmagazine.com</a:t>
            </a:r>
            <a:r>
              <a:rPr lang="en-US" dirty="0"/>
              <a:t>/article/bass-reeves-the-invincible-lawman/</a:t>
            </a:r>
          </a:p>
          <a:p>
            <a:endParaRPr lang="en-US" dirty="0"/>
          </a:p>
        </p:txBody>
      </p:sp>
    </p:spTree>
    <p:extLst>
      <p:ext uri="{BB962C8B-B14F-4D97-AF65-F5344CB8AC3E}">
        <p14:creationId xmlns:p14="http://schemas.microsoft.com/office/powerpoint/2010/main" val="2484589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b="0" i="0" u="none" strike="noStrike" dirty="0">
                <a:effectLst/>
                <a:ea typeface="Helvetica Neue"/>
                <a:sym typeface="Helvetica Neue"/>
              </a:rPr>
              <a:t>https://</a:t>
            </a:r>
            <a:r>
              <a:rPr lang="en-US" sz="2200" b="0" i="0" u="none" strike="noStrike" dirty="0" err="1">
                <a:effectLst/>
                <a:ea typeface="Helvetica Neue"/>
                <a:sym typeface="Helvetica Neue"/>
              </a:rPr>
              <a:t>www.thefreelibrary.com</a:t>
            </a:r>
            <a:r>
              <a:rPr lang="en-US" sz="2200" b="0" i="0" u="none" strike="noStrike" dirty="0">
                <a:effectLst/>
                <a:ea typeface="Helvetica Neue"/>
                <a:sym typeface="Helvetica Neue"/>
              </a:rPr>
              <a:t>/Jack+of+All+Trades%3A+Involved+in+a+wide+variety+of+crimes%2C+outlaw+Bob...-a0565735917</a:t>
            </a:r>
            <a:endParaRPr lang="en-US" dirty="0"/>
          </a:p>
        </p:txBody>
      </p:sp>
    </p:spTree>
    <p:extLst>
      <p:ext uri="{BB962C8B-B14F-4D97-AF65-F5344CB8AC3E}">
        <p14:creationId xmlns:p14="http://schemas.microsoft.com/office/powerpoint/2010/main" val="28935682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truewestmagazine.com</a:t>
            </a:r>
            <a:r>
              <a:rPr lang="en-US" dirty="0"/>
              <a:t>/article/bass-reeves-the-invincible-lawman/</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Art T. Burton. </a:t>
            </a:r>
            <a:r>
              <a:rPr lang="en-US" i="1" dirty="0"/>
              <a:t>Black Gun, Silver Star: The Life and Legend of frontier marshal Bass Reeves. </a:t>
            </a:r>
            <a:r>
              <a:rPr lang="en-US" i="0" dirty="0"/>
              <a:t>Lincoln: University of Nebraska Press, 2006. Chapter 3</a:t>
            </a:r>
            <a:endParaRPr lang="en-US" dirty="0"/>
          </a:p>
        </p:txBody>
      </p:sp>
    </p:spTree>
    <p:extLst>
      <p:ext uri="{BB962C8B-B14F-4D97-AF65-F5344CB8AC3E}">
        <p14:creationId xmlns:p14="http://schemas.microsoft.com/office/powerpoint/2010/main" val="14603385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truewestmagazine.com</a:t>
            </a:r>
            <a:r>
              <a:rPr lang="en-US" dirty="0"/>
              <a:t>/article/bass-reeves-the-invincible-lawman/</a:t>
            </a:r>
          </a:p>
          <a:p>
            <a:endParaRPr lang="en-US" dirty="0"/>
          </a:p>
          <a:p>
            <a:endParaRPr lang="en-US" dirty="0"/>
          </a:p>
          <a:p>
            <a:endParaRPr lang="en-US" dirty="0"/>
          </a:p>
        </p:txBody>
      </p:sp>
    </p:spTree>
    <p:extLst>
      <p:ext uri="{BB962C8B-B14F-4D97-AF65-F5344CB8AC3E}">
        <p14:creationId xmlns:p14="http://schemas.microsoft.com/office/powerpoint/2010/main" val="2313280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Art T. Burton. </a:t>
            </a:r>
            <a:r>
              <a:rPr lang="en-US" i="1" dirty="0"/>
              <a:t>Black Gun, Silver Star: The Life and Legend of frontier marshal Bass Reeves. </a:t>
            </a:r>
            <a:r>
              <a:rPr lang="en-US" i="0" dirty="0"/>
              <a:t>Lincoln: University of Nebraska Press, 2006. Chapter 8.</a:t>
            </a:r>
            <a:endParaRPr lang="en-US" dirty="0"/>
          </a:p>
        </p:txBody>
      </p:sp>
    </p:spTree>
    <p:extLst>
      <p:ext uri="{BB962C8B-B14F-4D97-AF65-F5344CB8AC3E}">
        <p14:creationId xmlns:p14="http://schemas.microsoft.com/office/powerpoint/2010/main" val="22828513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Art T. Burton. </a:t>
            </a:r>
            <a:r>
              <a:rPr lang="en-US" i="1" dirty="0"/>
              <a:t>Black Gun, Silver Star: The Life and Legend of frontier marshal Bass Reeves. </a:t>
            </a:r>
            <a:r>
              <a:rPr lang="en-US" i="0" dirty="0"/>
              <a:t>Lincoln: University of Nebraska Press, 2006. </a:t>
            </a:r>
          </a:p>
          <a:p>
            <a:endParaRPr lang="en-US" i="0" dirty="0"/>
          </a:p>
          <a:p>
            <a:r>
              <a:rPr lang="en-US" dirty="0"/>
              <a:t>https://</a:t>
            </a:r>
            <a:r>
              <a:rPr lang="en-US" dirty="0" err="1"/>
              <a:t>www.texasmonthly.com</a:t>
            </a:r>
            <a:r>
              <a:rPr lang="en-US" dirty="0"/>
              <a:t>/being-</a:t>
            </a:r>
            <a:r>
              <a:rPr lang="en-US" dirty="0" err="1"/>
              <a:t>texan</a:t>
            </a:r>
            <a:r>
              <a:rPr lang="en-US" dirty="0"/>
              <a:t>/the-resurrection-of-bass-reeves</a:t>
            </a:r>
          </a:p>
          <a:p>
            <a:endParaRPr lang="en-US" dirty="0"/>
          </a:p>
          <a:p>
            <a:r>
              <a:rPr lang="en-US" dirty="0"/>
              <a:t>https://</a:t>
            </a:r>
            <a:r>
              <a:rPr lang="en-US" dirty="0" err="1"/>
              <a:t>truewestmagazine.com</a:t>
            </a:r>
            <a:r>
              <a:rPr lang="en-US" dirty="0"/>
              <a:t>/article/bass-reeves-the-invincible-lawman/</a:t>
            </a:r>
          </a:p>
        </p:txBody>
      </p:sp>
    </p:spTree>
    <p:extLst>
      <p:ext uri="{BB962C8B-B14F-4D97-AF65-F5344CB8AC3E}">
        <p14:creationId xmlns:p14="http://schemas.microsoft.com/office/powerpoint/2010/main" val="38356612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31529256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35205872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13863164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b="0" i="1" u="none" strike="noStrike" dirty="0">
                <a:effectLst/>
                <a:ea typeface="Helvetica Neue"/>
                <a:sym typeface="Helvetica Neue"/>
              </a:rPr>
              <a:t>https://</a:t>
            </a:r>
            <a:r>
              <a:rPr lang="en-US" sz="2200" b="0" i="1" u="none" strike="noStrike" dirty="0" err="1">
                <a:effectLst/>
                <a:ea typeface="Helvetica Neue"/>
                <a:sym typeface="Helvetica Neue"/>
              </a:rPr>
              <a:t>lasvegasblackimage.com</a:t>
            </a:r>
            <a:r>
              <a:rPr lang="en-US" sz="2200" b="0" i="1" u="none" strike="noStrike" dirty="0">
                <a:effectLst/>
                <a:ea typeface="Helvetica Neue"/>
                <a:sym typeface="Helvetica Neue"/>
              </a:rPr>
              <a:t>/2012/11/judge-</a:t>
            </a:r>
            <a:r>
              <a:rPr lang="en-US" sz="2200" b="0" i="1" u="none" strike="noStrike" dirty="0" err="1">
                <a:effectLst/>
                <a:ea typeface="Helvetica Neue"/>
                <a:sym typeface="Helvetica Neue"/>
              </a:rPr>
              <a:t>paul</a:t>
            </a:r>
            <a:r>
              <a:rPr lang="en-US" sz="2200" b="0" i="1" u="none" strike="noStrike" dirty="0">
                <a:effectLst/>
                <a:ea typeface="Helvetica Neue"/>
                <a:sym typeface="Helvetica Neue"/>
              </a:rPr>
              <a:t>-l-brady-marshaling-his-resources/</a:t>
            </a:r>
            <a:endParaRPr lang="en-US" dirty="0"/>
          </a:p>
        </p:txBody>
      </p:sp>
    </p:spTree>
    <p:extLst>
      <p:ext uri="{BB962C8B-B14F-4D97-AF65-F5344CB8AC3E}">
        <p14:creationId xmlns:p14="http://schemas.microsoft.com/office/powerpoint/2010/main" val="31912583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12863534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1607533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b="0" i="0" u="none" strike="noStrike" dirty="0">
                <a:effectLst/>
                <a:ea typeface="Helvetica Neue"/>
                <a:sym typeface="Helvetica Neue"/>
              </a:rPr>
              <a:t>https://</a:t>
            </a:r>
            <a:r>
              <a:rPr lang="en-US" sz="2200" b="0" i="0" u="none" strike="noStrike" dirty="0" err="1">
                <a:effectLst/>
                <a:ea typeface="Helvetica Neue"/>
                <a:sym typeface="Helvetica Neue"/>
              </a:rPr>
              <a:t>www.thefreelibrary.com</a:t>
            </a:r>
            <a:r>
              <a:rPr lang="en-US" sz="2200" b="0" i="0" u="none" strike="noStrike" dirty="0">
                <a:effectLst/>
                <a:ea typeface="Helvetica Neue"/>
                <a:sym typeface="Helvetica Neue"/>
              </a:rPr>
              <a:t>/Jack+of+All+Trades%3A+Involved+in+a+wide+variety+of+crimes%2C+outlaw+Bob...-a0565735917</a:t>
            </a:r>
            <a:endParaRPr lang="en-US" dirty="0"/>
          </a:p>
        </p:txBody>
      </p:sp>
    </p:spTree>
    <p:extLst>
      <p:ext uri="{BB962C8B-B14F-4D97-AF65-F5344CB8AC3E}">
        <p14:creationId xmlns:p14="http://schemas.microsoft.com/office/powerpoint/2010/main" val="19933292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4000" dirty="0"/>
              <a:t>https://</a:t>
            </a:r>
            <a:r>
              <a:rPr lang="en-US" sz="4000" dirty="0" err="1"/>
              <a:t>truewestmagazine.com</a:t>
            </a:r>
            <a:r>
              <a:rPr lang="en-US" sz="4000" dirty="0"/>
              <a:t>/article/man-with-a-badge/</a:t>
            </a:r>
            <a:endParaRPr lang="en-US" dirty="0"/>
          </a:p>
        </p:txBody>
      </p:sp>
    </p:spTree>
    <p:extLst>
      <p:ext uri="{BB962C8B-B14F-4D97-AF65-F5344CB8AC3E}">
        <p14:creationId xmlns:p14="http://schemas.microsoft.com/office/powerpoint/2010/main" val="1952290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b="0" i="0" u="none" strike="noStrike" dirty="0">
                <a:effectLst/>
                <a:ea typeface="Helvetica Neue"/>
                <a:sym typeface="Helvetica Neue"/>
              </a:rPr>
              <a:t>https://</a:t>
            </a:r>
            <a:r>
              <a:rPr lang="en-US" sz="2200" b="0" i="0" u="none" strike="noStrike" dirty="0" err="1">
                <a:effectLst/>
                <a:ea typeface="Helvetica Neue"/>
                <a:sym typeface="Helvetica Neue"/>
              </a:rPr>
              <a:t>www.thefreelibrary.com</a:t>
            </a:r>
            <a:r>
              <a:rPr lang="en-US" sz="2200" b="0" i="0" u="none" strike="noStrike" dirty="0">
                <a:effectLst/>
                <a:ea typeface="Helvetica Neue"/>
                <a:sym typeface="Helvetica Neue"/>
              </a:rPr>
              <a:t>/Jack+of+All+Trades%3A+Involved+in+a+wide+variety+of+crimes%2C+outlaw+Bob...-a0565735917</a:t>
            </a:r>
            <a:endParaRPr lang="en-US" dirty="0"/>
          </a:p>
        </p:txBody>
      </p:sp>
    </p:spTree>
    <p:extLst>
      <p:ext uri="{BB962C8B-B14F-4D97-AF65-F5344CB8AC3E}">
        <p14:creationId xmlns:p14="http://schemas.microsoft.com/office/powerpoint/2010/main" val="921783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b="0" i="0" u="none" strike="noStrike" dirty="0">
                <a:effectLst/>
                <a:ea typeface="Helvetica Neue"/>
                <a:sym typeface="Helvetica Neue"/>
              </a:rPr>
              <a:t>https://</a:t>
            </a:r>
            <a:r>
              <a:rPr lang="en-US" sz="2200" b="0" i="0" u="none" strike="noStrike" dirty="0" err="1">
                <a:effectLst/>
                <a:ea typeface="Helvetica Neue"/>
                <a:sym typeface="Helvetica Neue"/>
              </a:rPr>
              <a:t>www.thefreelibrary.com</a:t>
            </a:r>
            <a:r>
              <a:rPr lang="en-US" sz="2200" b="0" i="0" u="none" strike="noStrike" dirty="0">
                <a:effectLst/>
                <a:ea typeface="Helvetica Neue"/>
                <a:sym typeface="Helvetica Neue"/>
              </a:rPr>
              <a:t>/Jack+of+All+Trades%3A+Involved+in+a+wide+variety+of+crimes%2C+outlaw+Bob...-a0565735917</a:t>
            </a:r>
            <a:endParaRPr lang="en-US" dirty="0"/>
          </a:p>
        </p:txBody>
      </p:sp>
    </p:spTree>
    <p:extLst>
      <p:ext uri="{BB962C8B-B14F-4D97-AF65-F5344CB8AC3E}">
        <p14:creationId xmlns:p14="http://schemas.microsoft.com/office/powerpoint/2010/main" val="1493258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pulpcovers.com</a:t>
            </a:r>
            <a:r>
              <a:rPr lang="en-US" dirty="0"/>
              <a:t>/tag/</a:t>
            </a:r>
            <a:r>
              <a:rPr lang="en-US" dirty="0" err="1"/>
              <a:t>loneranger</a:t>
            </a:r>
            <a:r>
              <a:rPr lang="en-US" dirty="0"/>
              <a:t>/</a:t>
            </a:r>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395834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www.nps.gov</a:t>
            </a:r>
            <a:r>
              <a:rPr lang="en-US" dirty="0"/>
              <a:t>/</a:t>
            </a:r>
            <a:r>
              <a:rPr lang="en-US" dirty="0" err="1"/>
              <a:t>trte</a:t>
            </a:r>
            <a:r>
              <a:rPr lang="en-US" dirty="0"/>
              <a:t>/</a:t>
            </a:r>
            <a:r>
              <a:rPr lang="en-US" dirty="0" err="1"/>
              <a:t>planyourvisit</a:t>
            </a:r>
            <a:r>
              <a:rPr lang="en-US" dirty="0"/>
              <a:t>/</a:t>
            </a:r>
            <a:r>
              <a:rPr lang="en-US" dirty="0" err="1"/>
              <a:t>maps.htm</a:t>
            </a:r>
            <a:endParaRPr lang="en-US" dirty="0"/>
          </a:p>
        </p:txBody>
      </p:sp>
    </p:spTree>
    <p:extLst>
      <p:ext uri="{BB962C8B-B14F-4D97-AF65-F5344CB8AC3E}">
        <p14:creationId xmlns:p14="http://schemas.microsoft.com/office/powerpoint/2010/main" val="3637237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8369480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www.goodfreephotos.com</a:t>
            </a:r>
            <a:r>
              <a:rPr lang="en-US" dirty="0"/>
              <a:t>/united-states/</a:t>
            </a:r>
            <a:r>
              <a:rPr lang="en-US" dirty="0" err="1"/>
              <a:t>oklahoma</a:t>
            </a:r>
            <a:r>
              <a:rPr lang="en-US" dirty="0"/>
              <a:t>/other-</a:t>
            </a:r>
            <a:r>
              <a:rPr lang="en-US" dirty="0" err="1"/>
              <a:t>oklahoma</a:t>
            </a:r>
            <a:r>
              <a:rPr lang="en-US" dirty="0"/>
              <a:t>/the-ouachita-mountains-cover-much-of-southeastern-oklahoma-landscape.jpg.php</a:t>
            </a:r>
          </a:p>
        </p:txBody>
      </p:sp>
    </p:spTree>
    <p:extLst>
      <p:ext uri="{BB962C8B-B14F-4D97-AF65-F5344CB8AC3E}">
        <p14:creationId xmlns:p14="http://schemas.microsoft.com/office/powerpoint/2010/main" val="32561432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5264727" y="539922"/>
            <a:ext cx="18328837" cy="1264450"/>
          </a:xfrm>
          <a:prstGeom prst="rect">
            <a:avLst/>
          </a:prstGeom>
        </p:spPr>
        <p:txBody>
          <a:bodyPr anchor="b">
            <a:normAutofit/>
          </a:bodyPr>
          <a:lstStyle>
            <a:lvl1pPr>
              <a:defRPr sz="7200" b="1" i="0" spc="-140">
                <a:solidFill>
                  <a:schemeClr val="bg2">
                    <a:lumMod val="50000"/>
                  </a:schemeClr>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5264726" y="2191943"/>
            <a:ext cx="18328838" cy="1905001"/>
          </a:xfrm>
          <a:prstGeom prst="rect">
            <a:avLst/>
          </a:prstGeom>
        </p:spPr>
        <p:txBody>
          <a:bodyPr/>
          <a:lstStyle>
            <a:lvl1pPr marL="0" indent="0" defTabSz="825500">
              <a:lnSpc>
                <a:spcPct val="100000"/>
              </a:lnSpc>
              <a:buSzTx/>
              <a:buNone/>
              <a:defRPr sz="300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1pPr>
            <a:lvl2pPr marL="0" indent="457200" defTabSz="825500">
              <a:lnSpc>
                <a:spcPct val="100000"/>
              </a:lnSpc>
              <a:buSzTx/>
              <a:buNone/>
              <a:defRPr sz="300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2pPr>
            <a:lvl3pPr marL="0" indent="914400" defTabSz="825500">
              <a:lnSpc>
                <a:spcPct val="100000"/>
              </a:lnSpc>
              <a:buSzTx/>
              <a:buNone/>
              <a:defRPr sz="300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3pPr>
            <a:lvl4pPr marL="0" indent="1371600" defTabSz="825500">
              <a:lnSpc>
                <a:spcPct val="100000"/>
              </a:lnSpc>
              <a:buSzTx/>
              <a:buNone/>
              <a:defRPr sz="300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4pPr>
            <a:lvl5pPr marL="0" indent="1828800" defTabSz="825500">
              <a:lnSpc>
                <a:spcPct val="100000"/>
              </a:lnSpc>
              <a:buSzTx/>
              <a:buNone/>
              <a:defRPr sz="300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5pPr>
          </a:lstStyle>
          <a:p>
            <a:r>
              <a:rPr dirty="0"/>
              <a:t>Presentation Subtitle</a:t>
            </a:r>
          </a:p>
          <a:p>
            <a:pPr lvl="1"/>
            <a:endParaRPr dirty="0"/>
          </a:p>
          <a:p>
            <a:pPr lvl="2"/>
            <a:endParaRPr dirty="0"/>
          </a:p>
          <a:p>
            <a:pPr lvl="3"/>
            <a:endParaRPr dirty="0"/>
          </a:p>
          <a:p>
            <a:pPr lvl="4"/>
            <a:endParaRPr dirty="0"/>
          </a:p>
        </p:txBody>
      </p:sp>
      <p:sp>
        <p:nvSpPr>
          <p:cNvPr id="16" name="Slide Number"/>
          <p:cNvSpPr txBox="1">
            <a:spLocks noGrp="1"/>
          </p:cNvSpPr>
          <p:nvPr>
            <p:ph type="sldNum" sz="quarter" idx="2"/>
          </p:nvPr>
        </p:nvSpPr>
        <p:spPr>
          <a:prstGeom prst="rect">
            <a:avLst/>
          </a:prstGeom>
        </p:spPr>
        <p:txBody>
          <a:bodyPr/>
          <a:lstStyle>
            <a:lvl1pPr>
              <a:defRPr b="0" i="0">
                <a:latin typeface="Arial" panose="020B0604020202020204" pitchFamily="34" charset="0"/>
              </a:defRPr>
            </a:lvl1pPr>
          </a:lstStyle>
          <a:p>
            <a:fld id="{86CB4B4D-7CA3-9044-876B-883B54F8677D}" type="slidenum">
              <a:rPr lang="en-US" smtClean="0"/>
              <a:pPr/>
              <a:t>‹#›</a:t>
            </a:fld>
            <a:endParaRPr lang="en-US" dirty="0"/>
          </a:p>
        </p:txBody>
      </p:sp>
      <p:sp>
        <p:nvSpPr>
          <p:cNvPr id="21" name="TextBox 20">
            <a:extLst>
              <a:ext uri="{FF2B5EF4-FFF2-40B4-BE49-F238E27FC236}">
                <a16:creationId xmlns:a16="http://schemas.microsoft.com/office/drawing/2014/main" id="{D3F1AD88-8702-ED51-F4F8-A6F2DC0A5FAC}"/>
              </a:ext>
            </a:extLst>
          </p:cNvPr>
          <p:cNvSpPr txBox="1"/>
          <p:nvPr userDrawn="1"/>
        </p:nvSpPr>
        <p:spPr>
          <a:xfrm>
            <a:off x="1268507" y="11452417"/>
            <a:ext cx="1756047" cy="1815882"/>
          </a:xfrm>
          <a:prstGeom prst="rect">
            <a:avLst/>
          </a:prstGeom>
          <a:noFill/>
        </p:spPr>
        <p:txBody>
          <a:bodyPr wrap="square" rtlCol="0">
            <a:spAutoFit/>
          </a:bodyPr>
          <a:lstStyle/>
          <a:p>
            <a:pPr algn="ctr"/>
            <a:r>
              <a:rPr lang="en-US" sz="2800" b="1" dirty="0">
                <a:solidFill>
                  <a:schemeClr val="bg1"/>
                </a:solidFill>
                <a:latin typeface="Arial" panose="020B0604020202020204" pitchFamily="34" charset="0"/>
                <a:cs typeface="Arial" panose="020B0604020202020204" pitchFamily="34" charset="0"/>
              </a:rPr>
              <a:t>Lessons for </a:t>
            </a:r>
          </a:p>
          <a:p>
            <a:pPr algn="ctr"/>
            <a:r>
              <a:rPr lang="en-US" sz="2800" b="1" dirty="0">
                <a:solidFill>
                  <a:schemeClr val="bg1"/>
                </a:solidFill>
                <a:latin typeface="Arial" panose="020B0604020202020204" pitchFamily="34" charset="0"/>
                <a:cs typeface="Arial" panose="020B0604020202020204" pitchFamily="34" charset="0"/>
              </a:rPr>
              <a:t>Grade School</a:t>
            </a:r>
          </a:p>
        </p:txBody>
      </p:sp>
      <p:pic>
        <p:nvPicPr>
          <p:cNvPr id="10" name="Picture 9">
            <a:extLst>
              <a:ext uri="{FF2B5EF4-FFF2-40B4-BE49-F238E27FC236}">
                <a16:creationId xmlns:a16="http://schemas.microsoft.com/office/drawing/2014/main" id="{501F860A-DE34-4958-8937-4DC367834E1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4627984" cy="13716000"/>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rPr dirty="0"/>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rPr dirty="0"/>
              <a:t>Slide bullet text</a:t>
            </a:r>
          </a:p>
          <a:p>
            <a:pPr lvl="1"/>
            <a:endParaRPr dirty="0"/>
          </a:p>
          <a:p>
            <a:pPr lvl="2"/>
            <a:endParaRPr dirty="0"/>
          </a:p>
          <a:p>
            <a:pPr lvl="3"/>
            <a:endParaRPr dirty="0"/>
          </a:p>
          <a:p>
            <a:pPr lvl="4"/>
            <a:endParaRPr dirty="0"/>
          </a:p>
        </p:txBody>
      </p:sp>
      <p:sp>
        <p:nvSpPr>
          <p:cNvPr id="4" name="Slide Number"/>
          <p:cNvSpPr txBox="1">
            <a:spLocks noGrp="1"/>
          </p:cNvSpPr>
          <p:nvPr>
            <p:ph type="sldNum" sz="quarter" idx="2"/>
          </p:nvPr>
        </p:nvSpPr>
        <p:spPr>
          <a:xfrm>
            <a:off x="11993390" y="13076008"/>
            <a:ext cx="384722" cy="379591"/>
          </a:xfrm>
          <a:prstGeom prst="rect">
            <a:avLst/>
          </a:prstGeom>
          <a:ln w="12700">
            <a:miter lim="400000"/>
          </a:ln>
        </p:spPr>
        <p:txBody>
          <a:bodyPr wrap="none" lIns="50800" tIns="50800" rIns="50800" bIns="50800" anchor="b">
            <a:spAutoFit/>
          </a:bodyPr>
          <a:lstStyle>
            <a:lvl1pPr algn="ctr" defTabSz="584200">
              <a:defRPr sz="1800" b="0" i="0">
                <a:solidFill>
                  <a:srgbClr val="000000"/>
                </a:solidFill>
                <a:latin typeface="Arial" panose="020B0604020202020204" pitchFamily="34" charset="0"/>
                <a:ea typeface="Arial" panose="020B0604020202020204" pitchFamily="34" charset="0"/>
                <a:cs typeface="Arial" panose="020B0604020202020204" pitchFamily="34" charset="0"/>
                <a:sym typeface="Helvetica Neue"/>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Lst>
  <p:transition spd="med"/>
  <p:txStyles>
    <p:titleStyle>
      <a:lvl1pPr marL="0" marR="0" indent="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Arial" panose="020B0604020202020204" pitchFamily="34" charset="0"/>
          <a:ea typeface="+mn-ea"/>
          <a:cs typeface="Arial" panose="020B0604020202020204" pitchFamily="34" charset="0"/>
          <a:sym typeface="Lato-Light"/>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1pPr>
      <a:lvl2pPr marL="863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2pPr>
      <a:lvl3pPr marL="1473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3pPr>
      <a:lvl4pPr marL="2082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4pPr>
      <a:lvl5pPr marL="26924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5pPr>
      <a:lvl6pPr marL="3302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microsoft.com/office/2007/relationships/hdphoto" Target="../media/hdphoto4.wdp"/></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0.webp"/><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600" dirty="0"/>
              <a:t>Bass Reeves: Legendary American Lawman</a:t>
            </a:r>
            <a:br>
              <a:rPr lang="en-US" sz="6600" dirty="0"/>
            </a:br>
            <a:endParaRPr sz="6600" dirty="0"/>
          </a:p>
        </p:txBody>
      </p:sp>
      <p:sp>
        <p:nvSpPr>
          <p:cNvPr id="6" name="Lorem ipsum…">
            <a:extLst>
              <a:ext uri="{FF2B5EF4-FFF2-40B4-BE49-F238E27FC236}">
                <a16:creationId xmlns:a16="http://schemas.microsoft.com/office/drawing/2014/main" id="{330CB557-ED94-2B4E-B1B7-618ED11029BE}"/>
              </a:ext>
            </a:extLst>
          </p:cNvPr>
          <p:cNvSpPr txBox="1"/>
          <p:nvPr/>
        </p:nvSpPr>
        <p:spPr>
          <a:xfrm>
            <a:off x="5918792" y="5004503"/>
            <a:ext cx="5104808" cy="72915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numCol="1" spcCol="1017907"/>
          <a:lstStyle/>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Peace Officer</a:t>
            </a:r>
          </a:p>
          <a:p>
            <a:endParaRPr lang="en-US" sz="4000" dirty="0">
              <a:solidFill>
                <a:schemeClr val="bg2">
                  <a:lumMod val="50000"/>
                </a:schemeClr>
              </a:solidFill>
              <a:latin typeface="Arial" panose="020B0604020202020204" pitchFamily="34" charset="0"/>
              <a:cs typeface="Arial" panose="020B0604020202020204" pitchFamily="34" charset="0"/>
            </a:endParaRP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Frontier Hero</a:t>
            </a:r>
          </a:p>
          <a:p>
            <a:endParaRPr lang="en-US" sz="4000" dirty="0">
              <a:solidFill>
                <a:schemeClr val="bg2">
                  <a:lumMod val="50000"/>
                </a:schemeClr>
              </a:solidFill>
              <a:latin typeface="Arial" panose="020B0604020202020204" pitchFamily="34" charset="0"/>
              <a:cs typeface="Arial" panose="020B0604020202020204" pitchFamily="34" charset="0"/>
            </a:endParaRP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Trailblazing Lawman</a:t>
            </a:r>
          </a:p>
          <a:p>
            <a:endParaRPr lang="en-US" sz="4000" dirty="0">
              <a:solidFill>
                <a:schemeClr val="bg2">
                  <a:lumMod val="50000"/>
                </a:schemeClr>
              </a:solidFill>
              <a:latin typeface="Arial" panose="020B0604020202020204" pitchFamily="34" charset="0"/>
              <a:cs typeface="Arial" panose="020B0604020202020204" pitchFamily="34" charset="0"/>
            </a:endParaRP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Western Legend</a:t>
            </a:r>
          </a:p>
        </p:txBody>
      </p:sp>
      <p:sp>
        <p:nvSpPr>
          <p:cNvPr id="7" name="Lorem ipsum…">
            <a:extLst>
              <a:ext uri="{FF2B5EF4-FFF2-40B4-BE49-F238E27FC236}">
                <a16:creationId xmlns:a16="http://schemas.microsoft.com/office/drawing/2014/main" id="{17AC9E9F-9A60-9A4F-88E6-D28B3B40043D}"/>
              </a:ext>
            </a:extLst>
          </p:cNvPr>
          <p:cNvSpPr txBox="1"/>
          <p:nvPr/>
        </p:nvSpPr>
        <p:spPr>
          <a:xfrm>
            <a:off x="5918792" y="3921522"/>
            <a:ext cx="6273208" cy="8519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numCol="2" spcCol="1017907"/>
          <a:lstStyle/>
          <a:p>
            <a:r>
              <a:rPr lang="en-US" sz="4000" b="1" dirty="0">
                <a:solidFill>
                  <a:schemeClr val="bg2">
                    <a:lumMod val="50000"/>
                  </a:schemeClr>
                </a:solidFill>
                <a:latin typeface="Arial" panose="020B0604020202020204" pitchFamily="34" charset="0"/>
                <a:cs typeface="Arial" panose="020B0604020202020204" pitchFamily="34" charset="0"/>
              </a:rPr>
              <a:t>1838-1910</a:t>
            </a:r>
          </a:p>
        </p:txBody>
      </p:sp>
      <p:pic>
        <p:nvPicPr>
          <p:cNvPr id="15" name="Picture 14">
            <a:extLst>
              <a:ext uri="{FF2B5EF4-FFF2-40B4-BE49-F238E27FC236}">
                <a16:creationId xmlns:a16="http://schemas.microsoft.com/office/drawing/2014/main" id="{E78E1B05-2BB5-C849-9A5B-8D237A55996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647"/>
          <a:stretch/>
        </p:blipFill>
        <p:spPr>
          <a:xfrm>
            <a:off x="12192000" y="3543224"/>
            <a:ext cx="8808244" cy="9457509"/>
          </a:xfrm>
          <a:prstGeom prst="rect">
            <a:avLst/>
          </a:prstGeom>
          <a:noFill/>
          <a:ln w="60325">
            <a:noFill/>
          </a:ln>
          <a:effectLst>
            <a:softEdge rad="63979"/>
          </a:effectLst>
        </p:spPr>
      </p:pic>
      <p:sp>
        <p:nvSpPr>
          <p:cNvPr id="3" name="TextBox 2">
            <a:extLst>
              <a:ext uri="{FF2B5EF4-FFF2-40B4-BE49-F238E27FC236}">
                <a16:creationId xmlns:a16="http://schemas.microsoft.com/office/drawing/2014/main" id="{240F1F6A-E066-6A45-AC14-8D06D9C97900}"/>
              </a:ext>
            </a:extLst>
          </p:cNvPr>
          <p:cNvSpPr txBox="1"/>
          <p:nvPr/>
        </p:nvSpPr>
        <p:spPr>
          <a:xfrm>
            <a:off x="5212080" y="2204403"/>
            <a:ext cx="18041954"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a:solidFill>
                  <a:schemeClr val="bg2">
                    <a:lumMod val="50000"/>
                  </a:schemeClr>
                </a:solidFill>
                <a:latin typeface="Arial" panose="020B0604020202020204" pitchFamily="34" charset="0"/>
                <a:cs typeface="Arial" panose="020B0604020202020204" pitchFamily="34" charset="0"/>
              </a:rPr>
              <a:t>Courageous U.S. Marshal brought justice to a violent frontier</a:t>
            </a:r>
          </a:p>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chemeClr val="bg2">
                  <a:lumMod val="50000"/>
                </a:schemeClr>
              </a:solidFill>
              <a:effectLst/>
              <a:uFillTx/>
              <a:latin typeface="Arial" panose="020B0604020202020204" pitchFamily="34" charset="0"/>
              <a:cs typeface="Arial" panose="020B0604020202020204" pitchFamily="34" charset="0"/>
              <a:sym typeface="Bodoni SvtyTwo ITC TT-Book"/>
            </a:endParaRPr>
          </a:p>
        </p:txBody>
      </p:sp>
      <p:pic>
        <p:nvPicPr>
          <p:cNvPr id="8" name="image1.jpg">
            <a:extLst>
              <a:ext uri="{FF2B5EF4-FFF2-40B4-BE49-F238E27FC236}">
                <a16:creationId xmlns:a16="http://schemas.microsoft.com/office/drawing/2014/main" id="{19B8331D-1CE0-3146-9708-6F8D60B164E4}"/>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22639622" y="12915900"/>
            <a:ext cx="1743075" cy="800100"/>
          </a:xfrm>
          <a:prstGeom prst="rect">
            <a:avLst/>
          </a:prstGeom>
          <a:ln/>
        </p:spPr>
      </p:pic>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A Quiet Postwar Decade</a:t>
            </a:r>
            <a:br>
              <a:rPr lang="en-US" sz="6000" dirty="0"/>
            </a:br>
            <a:br>
              <a:rPr lang="en-US" sz="6000" dirty="0"/>
            </a:br>
            <a:endParaRPr sz="6000" dirty="0"/>
          </a:p>
        </p:txBody>
      </p:sp>
      <p:pic>
        <p:nvPicPr>
          <p:cNvPr id="3" name="Picture 2">
            <a:extLst>
              <a:ext uri="{FF2B5EF4-FFF2-40B4-BE49-F238E27FC236}">
                <a16:creationId xmlns:a16="http://schemas.microsoft.com/office/drawing/2014/main" id="{DA07DA5A-221C-FC43-9DD8-885AE49A674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78261" y="1685925"/>
            <a:ext cx="7642431" cy="11067231"/>
          </a:xfrm>
          <a:prstGeom prst="rect">
            <a:avLst/>
          </a:prstGeom>
          <a:effectLst>
            <a:softEdge rad="63500"/>
          </a:effectLst>
        </p:spPr>
      </p:pic>
      <p:sp>
        <p:nvSpPr>
          <p:cNvPr id="7" name="Rectangle 6">
            <a:extLst>
              <a:ext uri="{FF2B5EF4-FFF2-40B4-BE49-F238E27FC236}">
                <a16:creationId xmlns:a16="http://schemas.microsoft.com/office/drawing/2014/main" id="{E2F70210-824A-6246-95FB-FAD148DE8913}"/>
              </a:ext>
            </a:extLst>
          </p:cNvPr>
          <p:cNvSpPr/>
          <p:nvPr/>
        </p:nvSpPr>
        <p:spPr>
          <a:xfrm>
            <a:off x="5212080" y="2755552"/>
            <a:ext cx="9149540" cy="6863417"/>
          </a:xfrm>
          <a:prstGeom prst="rect">
            <a:avLst/>
          </a:prstGeom>
        </p:spPr>
        <p:txBody>
          <a:bodyPr wrap="square">
            <a:spAutoFit/>
          </a:bodyPr>
          <a:lstStyle/>
          <a:p>
            <a:r>
              <a:rPr lang="en-US" sz="4000" dirty="0">
                <a:solidFill>
                  <a:schemeClr val="bg2">
                    <a:lumMod val="50000"/>
                  </a:schemeClr>
                </a:solidFill>
                <a:latin typeface="Arial" panose="020B0604020202020204" pitchFamily="34" charset="0"/>
                <a:cs typeface="Arial" panose="020B0604020202020204" pitchFamily="34" charset="0"/>
              </a:rPr>
              <a:t>Little is known about Bass Reeves in the decade between Emancipation and the start of his law enforcement career.</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In 1875, the year President Ulysses S. Grant appointed former Missouri congressman Isaac Parker federal judge for the Western District of Arkansas, Reeves was living as a farmer with his wife, Jennie, and their children in Van Buren, Arkansas. </a:t>
            </a:r>
          </a:p>
        </p:txBody>
      </p:sp>
      <p:sp>
        <p:nvSpPr>
          <p:cNvPr id="5" name="TextBox 4">
            <a:extLst>
              <a:ext uri="{FF2B5EF4-FFF2-40B4-BE49-F238E27FC236}">
                <a16:creationId xmlns:a16="http://schemas.microsoft.com/office/drawing/2014/main" id="{84C8F140-6726-5E6D-47E5-F6F3D6622EC0}"/>
              </a:ext>
            </a:extLst>
          </p:cNvPr>
          <p:cNvSpPr txBox="1"/>
          <p:nvPr/>
        </p:nvSpPr>
        <p:spPr>
          <a:xfrm>
            <a:off x="6185467" y="10927015"/>
            <a:ext cx="8176153"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Some historians think this undated photograph of a man and a woman </a:t>
            </a:r>
            <a:r>
              <a:rPr lang="en-US" i="1" dirty="0">
                <a:solidFill>
                  <a:schemeClr val="bg2">
                    <a:lumMod val="90000"/>
                  </a:schemeClr>
                </a:solidFill>
                <a:latin typeface="Arial" panose="020B0604020202020204" pitchFamily="34" charset="0"/>
                <a:ea typeface="+mn-ea"/>
                <a:cs typeface="Arial" panose="020B0604020202020204" pitchFamily="34" charset="0"/>
              </a:rPr>
              <a:t>is of Bass Reeves and his wife, Jennie – perhaps from his days before Judge Parker hired him as a U.S. Marshal.</a:t>
            </a:r>
            <a:endParaRPr kumimoji="0" lang="en-US"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endParaRPr>
          </a:p>
        </p:txBody>
      </p:sp>
    </p:spTree>
    <p:extLst>
      <p:ext uri="{BB962C8B-B14F-4D97-AF65-F5344CB8AC3E}">
        <p14:creationId xmlns:p14="http://schemas.microsoft.com/office/powerpoint/2010/main" val="2669815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dissolve">
                                      <p:cBhvr>
                                        <p:cTn id="7" dur="500"/>
                                        <p:tgtEl>
                                          <p:spTgt spid="7">
                                            <p:txEl>
                                              <p:pRg st="2" end="2"/>
                                            </p:txEl>
                                          </p:spTgt>
                                        </p:tgtEl>
                                      </p:cBhvr>
                                    </p:animEffect>
                                  </p:childTnLst>
                                </p:cTn>
                              </p:par>
                              <p:par>
                                <p:cTn id="8" presetID="9" presetClass="entr" presetSubtype="0"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Judge Isaac Parker</a:t>
            </a:r>
            <a:br>
              <a:rPr lang="en-US" sz="6000" dirty="0"/>
            </a:br>
            <a:br>
              <a:rPr lang="en-US" sz="6000" dirty="0"/>
            </a:br>
            <a:endParaRPr sz="6000" dirty="0"/>
          </a:p>
        </p:txBody>
      </p:sp>
      <p:pic>
        <p:nvPicPr>
          <p:cNvPr id="3" name="Picture 2">
            <a:extLst>
              <a:ext uri="{FF2B5EF4-FFF2-40B4-BE49-F238E27FC236}">
                <a16:creationId xmlns:a16="http://schemas.microsoft.com/office/drawing/2014/main" id="{DA07DA5A-221C-FC43-9DD8-885AE49A67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38" r="-1"/>
          <a:stretch/>
        </p:blipFill>
        <p:spPr>
          <a:xfrm>
            <a:off x="3798920" y="2688335"/>
            <a:ext cx="7868495" cy="10058401"/>
          </a:xfrm>
          <a:prstGeom prst="rect">
            <a:avLst/>
          </a:prstGeom>
          <a:effectLst>
            <a:softEdge rad="27598"/>
          </a:effectLst>
        </p:spPr>
      </p:pic>
      <p:sp>
        <p:nvSpPr>
          <p:cNvPr id="7" name="Rectangle 6">
            <a:extLst>
              <a:ext uri="{FF2B5EF4-FFF2-40B4-BE49-F238E27FC236}">
                <a16:creationId xmlns:a16="http://schemas.microsoft.com/office/drawing/2014/main" id="{E2F70210-824A-6246-95FB-FAD148DE8913}"/>
              </a:ext>
            </a:extLst>
          </p:cNvPr>
          <p:cNvSpPr/>
          <p:nvPr/>
        </p:nvSpPr>
        <p:spPr>
          <a:xfrm>
            <a:off x="12716587" y="2688335"/>
            <a:ext cx="9267113" cy="7478970"/>
          </a:xfrm>
          <a:prstGeom prst="rect">
            <a:avLst/>
          </a:prstGeom>
        </p:spPr>
        <p:txBody>
          <a:bodyPr wrap="square">
            <a:spAutoFit/>
          </a:bodyPr>
          <a:lstStyle/>
          <a:p>
            <a:r>
              <a:rPr lang="en-US" sz="4000" dirty="0">
                <a:solidFill>
                  <a:schemeClr val="bg2">
                    <a:lumMod val="50000"/>
                  </a:schemeClr>
                </a:solidFill>
                <a:latin typeface="Arial" panose="020B0604020202020204" pitchFamily="34" charset="0"/>
                <a:cs typeface="Arial" panose="020B0604020202020204" pitchFamily="34" charset="0"/>
              </a:rPr>
              <a:t>Judge Parker had begun his political career at the start of the Civil War as a pro-Union Democrat, but by 1864 was an anti-slavery “radical” Republican and supporter of Abraham Lincoln. </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As a judge, his job was to bring order to the lawless Indian Territory, which had become a </a:t>
            </a:r>
            <a:r>
              <a:rPr lang="en-US" sz="4000" b="1" dirty="0">
                <a:solidFill>
                  <a:schemeClr val="bg2">
                    <a:lumMod val="50000"/>
                  </a:schemeClr>
                </a:solidFill>
                <a:latin typeface="Arial" panose="020B0604020202020204" pitchFamily="34" charset="0"/>
                <a:cs typeface="Arial" panose="020B0604020202020204" pitchFamily="34" charset="0"/>
              </a:rPr>
              <a:t>refuge</a:t>
            </a:r>
            <a:r>
              <a:rPr lang="en-US" sz="4000" dirty="0">
                <a:solidFill>
                  <a:schemeClr val="bg2">
                    <a:lumMod val="50000"/>
                  </a:schemeClr>
                </a:solidFill>
                <a:latin typeface="Arial" panose="020B0604020202020204" pitchFamily="34" charset="0"/>
                <a:cs typeface="Arial" panose="020B0604020202020204" pitchFamily="34" charset="0"/>
              </a:rPr>
              <a:t> for criminals. One of the first men Judge Parker gave the silver star of the U.S. Marshals Service was Bass Reeves.</a:t>
            </a:r>
          </a:p>
        </p:txBody>
      </p:sp>
      <p:sp>
        <p:nvSpPr>
          <p:cNvPr id="6" name="TextBox 5">
            <a:extLst>
              <a:ext uri="{FF2B5EF4-FFF2-40B4-BE49-F238E27FC236}">
                <a16:creationId xmlns:a16="http://schemas.microsoft.com/office/drawing/2014/main" id="{B33DB62A-FDA5-0743-9C05-41BBC9BB9610}"/>
              </a:ext>
            </a:extLst>
          </p:cNvPr>
          <p:cNvSpPr txBox="1"/>
          <p:nvPr/>
        </p:nvSpPr>
        <p:spPr>
          <a:xfrm>
            <a:off x="12716586" y="11732190"/>
            <a:ext cx="8833347"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kumimoji="0" lang="en-US"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Judge Isaac Parker in the early 1860s, about a decade before his appointment to the Western District.</a:t>
            </a:r>
          </a:p>
        </p:txBody>
      </p:sp>
    </p:spTree>
    <p:extLst>
      <p:ext uri="{BB962C8B-B14F-4D97-AF65-F5344CB8AC3E}">
        <p14:creationId xmlns:p14="http://schemas.microsoft.com/office/powerpoint/2010/main" val="3667607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dissolve">
                                      <p:cBhvr>
                                        <p:cTn id="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The Silver Star</a:t>
            </a:r>
            <a:br>
              <a:rPr lang="en-US" sz="6000" dirty="0"/>
            </a:br>
            <a:br>
              <a:rPr lang="en-US" sz="6000" dirty="0"/>
            </a:br>
            <a:endParaRPr sz="6000" dirty="0"/>
          </a:p>
        </p:txBody>
      </p:sp>
      <p:sp>
        <p:nvSpPr>
          <p:cNvPr id="7" name="Rectangle 6">
            <a:extLst>
              <a:ext uri="{FF2B5EF4-FFF2-40B4-BE49-F238E27FC236}">
                <a16:creationId xmlns:a16="http://schemas.microsoft.com/office/drawing/2014/main" id="{E2F70210-824A-6246-95FB-FAD148DE8913}"/>
              </a:ext>
            </a:extLst>
          </p:cNvPr>
          <p:cNvSpPr/>
          <p:nvPr/>
        </p:nvSpPr>
        <p:spPr>
          <a:xfrm>
            <a:off x="5212080" y="2361017"/>
            <a:ext cx="10314645" cy="7294305"/>
          </a:xfrm>
          <a:prstGeom prst="rect">
            <a:avLst/>
          </a:prstGeom>
        </p:spPr>
        <p:txBody>
          <a:bodyPr wrap="square">
            <a:spAutoFit/>
          </a:bodyPr>
          <a:lstStyle/>
          <a:p>
            <a:r>
              <a:rPr lang="en-US" sz="4000" dirty="0">
                <a:solidFill>
                  <a:schemeClr val="bg2">
                    <a:lumMod val="50000"/>
                  </a:schemeClr>
                </a:solidFill>
                <a:latin typeface="Arial" panose="020B0604020202020204" pitchFamily="34" charset="0"/>
                <a:cs typeface="Arial" panose="020B0604020202020204" pitchFamily="34" charset="0"/>
              </a:rPr>
              <a:t>Serving as a U.S. Marshal in Indian Territory was incredibly dangerous. </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Of the over 300 marshals who have been killed in line of duty – from the service’s creation by President George Washington in 1789 up to the present day – about 100 were killed in the territories a few decades after the Civil War, in a time and place remembered now as the “Old West.”</a:t>
            </a:r>
          </a:p>
          <a:p>
            <a:br>
              <a:rPr lang="en-US" sz="4000" dirty="0">
                <a:solidFill>
                  <a:schemeClr val="bg2">
                    <a:lumMod val="50000"/>
                  </a:schemeClr>
                </a:solidFill>
                <a:latin typeface="Arial" panose="020B0604020202020204" pitchFamily="34" charset="0"/>
                <a:cs typeface="Arial" panose="020B0604020202020204" pitchFamily="34" charset="0"/>
              </a:rPr>
            </a:br>
            <a:endParaRPr lang="en-US" dirty="0">
              <a:solidFill>
                <a:schemeClr val="bg2">
                  <a:lumMod val="50000"/>
                </a:schemeClr>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18666FC7-A6D6-26E9-FCAB-4EE4ED6920A9}"/>
              </a:ext>
            </a:extLst>
          </p:cNvPr>
          <p:cNvPicPr>
            <a:picLocks noChangeAspect="1"/>
          </p:cNvPicPr>
          <p:nvPr/>
        </p:nvPicPr>
        <p:blipFill rotWithShape="1">
          <a:blip r:embed="rId3" cstate="print">
            <a:alphaModFix amt="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p:blipFill>
        <p:spPr>
          <a:xfrm rot="535243">
            <a:off x="16468199" y="579517"/>
            <a:ext cx="8473149" cy="12803711"/>
          </a:xfrm>
          <a:prstGeom prst="rect">
            <a:avLst/>
          </a:prstGeom>
        </p:spPr>
      </p:pic>
      <p:sp>
        <p:nvSpPr>
          <p:cNvPr id="11" name="Woodson Principles Critical Thinking and Discussion Questions">
            <a:extLst>
              <a:ext uri="{FF2B5EF4-FFF2-40B4-BE49-F238E27FC236}">
                <a16:creationId xmlns:a16="http://schemas.microsoft.com/office/drawing/2014/main" id="{A820E7BF-58AB-3687-2261-461E6AD74709}"/>
              </a:ext>
            </a:extLst>
          </p:cNvPr>
          <p:cNvSpPr txBox="1">
            <a:spLocks/>
          </p:cNvSpPr>
          <p:nvPr/>
        </p:nvSpPr>
        <p:spPr>
          <a:xfrm>
            <a:off x="5212081" y="9101834"/>
            <a:ext cx="957072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b="1" dirty="0">
                <a:solidFill>
                  <a:schemeClr val="bg2">
                    <a:lumMod val="50000"/>
                  </a:schemeClr>
                </a:solidFill>
                <a:latin typeface="Arial" panose="020B0604020202020204" pitchFamily="34" charset="0"/>
                <a:cs typeface="Arial" panose="020B0604020202020204" pitchFamily="34" charset="0"/>
              </a:rPr>
              <a:t>When you hear the phrase “Old West,” what kind of pictures come to mind? </a:t>
            </a:r>
          </a:p>
          <a:p>
            <a:endParaRPr lang="en-US" sz="4000" b="1" dirty="0">
              <a:solidFill>
                <a:schemeClr val="bg2">
                  <a:lumMod val="50000"/>
                </a:schemeClr>
              </a:solidFill>
              <a:latin typeface="Arial" panose="020B0604020202020204" pitchFamily="34" charset="0"/>
              <a:cs typeface="Arial" panose="020B0604020202020204" pitchFamily="34" charset="0"/>
            </a:endParaRPr>
          </a:p>
          <a:p>
            <a:r>
              <a:rPr lang="en-US" sz="4000" b="1" dirty="0">
                <a:solidFill>
                  <a:schemeClr val="bg2">
                    <a:lumMod val="50000"/>
                  </a:schemeClr>
                </a:solidFill>
                <a:latin typeface="Arial" panose="020B0604020202020204" pitchFamily="34" charset="0"/>
                <a:cs typeface="Arial" panose="020B0604020202020204" pitchFamily="34" charset="0"/>
              </a:rPr>
              <a:t>Do you know any stories of the Old West?</a:t>
            </a:r>
          </a:p>
          <a:p>
            <a:endParaRPr lang="en-US" sz="4000" dirty="0">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326189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“No God west of Fort Smith”</a:t>
            </a: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883384" y="10699477"/>
            <a:ext cx="1648424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But Reeves knew Indian Territory, in his own words, “like a cook knows his kitchen.” He would serve as a marshal in the territory until 1893.</a:t>
            </a:r>
          </a:p>
        </p:txBody>
      </p:sp>
      <p:pic>
        <p:nvPicPr>
          <p:cNvPr id="3" name="Picture 2">
            <a:extLst>
              <a:ext uri="{FF2B5EF4-FFF2-40B4-BE49-F238E27FC236}">
                <a16:creationId xmlns:a16="http://schemas.microsoft.com/office/drawing/2014/main" id="{B8225024-5D60-7F4B-89F2-9606F8D0F0C0}"/>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p:blipFill>
        <p:spPr>
          <a:xfrm>
            <a:off x="1635376" y="2563193"/>
            <a:ext cx="10675457" cy="5979771"/>
          </a:xfrm>
          <a:prstGeom prst="rect">
            <a:avLst/>
          </a:prstGeom>
          <a:effectLst>
            <a:softEdge rad="127000"/>
          </a:effectLst>
        </p:spPr>
      </p:pic>
      <p:sp>
        <p:nvSpPr>
          <p:cNvPr id="6" name="Woodson Principles Critical Thinking and Discussion Questions">
            <a:extLst>
              <a:ext uri="{FF2B5EF4-FFF2-40B4-BE49-F238E27FC236}">
                <a16:creationId xmlns:a16="http://schemas.microsoft.com/office/drawing/2014/main" id="{F6765F48-0CD3-1396-1BE8-CCBAB0D2EBF6}"/>
              </a:ext>
            </a:extLst>
          </p:cNvPr>
          <p:cNvSpPr txBox="1">
            <a:spLocks/>
          </p:cNvSpPr>
          <p:nvPr/>
        </p:nvSpPr>
        <p:spPr>
          <a:xfrm>
            <a:off x="12838279" y="2563193"/>
            <a:ext cx="952934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In the 1870s and 80s, the region held everything that scared and fascinated Americans east of the Mississippi about life in the West: crime was everywhere; native peoples were still widely self-governing; and the normal stuff of everyday life in the East, like churches and civic clubs, were largely absent.</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A common expression from those days declared: “No Sunday west of St. Louis, and no God west of Fort Smith.”</a:t>
            </a:r>
          </a:p>
          <a:p>
            <a:endParaRPr lang="en-US" sz="40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3AAA646F-59DF-6073-FBE5-49DBAE461B60}"/>
              </a:ext>
            </a:extLst>
          </p:cNvPr>
          <p:cNvSpPr txBox="1"/>
          <p:nvPr/>
        </p:nvSpPr>
        <p:spPr>
          <a:xfrm>
            <a:off x="5212080" y="8702941"/>
            <a:ext cx="6141720" cy="9744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i="1" dirty="0">
                <a:solidFill>
                  <a:schemeClr val="bg2">
                    <a:lumMod val="90000"/>
                  </a:schemeClr>
                </a:solidFill>
                <a:latin typeface="Arial" panose="020B0604020202020204" pitchFamily="34" charset="0"/>
                <a:ea typeface="+mn-ea"/>
                <a:cs typeface="Arial" panose="020B0604020202020204" pitchFamily="34" charset="0"/>
              </a:rPr>
              <a:t>Garrison Avenue, Fort Smith, Arkansas ca. 1900</a:t>
            </a:r>
          </a:p>
        </p:txBody>
      </p:sp>
    </p:spTree>
    <p:extLst>
      <p:ext uri="{BB962C8B-B14F-4D97-AF65-F5344CB8AC3E}">
        <p14:creationId xmlns:p14="http://schemas.microsoft.com/office/powerpoint/2010/main" val="3080535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Life of a Frontier Lawman</a:t>
            </a:r>
            <a:br>
              <a:rPr lang="en-US" sz="6000" dirty="0"/>
            </a:br>
            <a:br>
              <a:rPr lang="en-US" sz="6000" dirty="0"/>
            </a:b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212080" y="2232942"/>
            <a:ext cx="10246092"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But because of the danger, the job paid well, earning Reeves today’s equivalent of $90,000 a year. Reeves and other marshals would often be in the field for months at a time, hunting fugitives and serving warrants, sometimes rounding up several – even dozens – of accused criminals at once and taking them back to Fort Smith to stand trial. </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This meant that Reeves almost always rode with a posse that could consist of deputies, Indian guides, cooks, and other companions who would be useful on the journey.</a:t>
            </a:r>
          </a:p>
        </p:txBody>
      </p:sp>
      <p:sp>
        <p:nvSpPr>
          <p:cNvPr id="6" name="Woodson Principles Critical Thinking and Discussion Questions">
            <a:extLst>
              <a:ext uri="{FF2B5EF4-FFF2-40B4-BE49-F238E27FC236}">
                <a16:creationId xmlns:a16="http://schemas.microsoft.com/office/drawing/2014/main" id="{7BAF971F-D70A-9F44-8E11-E301F82F524C}"/>
              </a:ext>
            </a:extLst>
          </p:cNvPr>
          <p:cNvSpPr txBox="1">
            <a:spLocks/>
          </p:cNvSpPr>
          <p:nvPr/>
        </p:nvSpPr>
        <p:spPr>
          <a:xfrm>
            <a:off x="13588409" y="6050830"/>
            <a:ext cx="7793664"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a:lnSpc>
                <a:spcPct val="200000"/>
              </a:lnSpc>
            </a:pPr>
            <a:endParaRPr lang="en-US" sz="4000"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75E3DF32-5FF0-0258-3B18-27FD4BC92125}"/>
              </a:ext>
            </a:extLst>
          </p:cNvPr>
          <p:cNvSpPr/>
          <p:nvPr/>
        </p:nvSpPr>
        <p:spPr>
          <a:xfrm>
            <a:off x="16195208" y="10818221"/>
            <a:ext cx="7239538" cy="1815882"/>
          </a:xfrm>
          <a:prstGeom prst="rect">
            <a:avLst/>
          </a:prstGeom>
        </p:spPr>
        <p:txBody>
          <a:bodyPr wrap="square">
            <a:spAutoFit/>
          </a:bodyPr>
          <a:lstStyle/>
          <a:p>
            <a:pPr algn="ctr"/>
            <a:r>
              <a:rPr lang="en-US" i="1" dirty="0">
                <a:solidFill>
                  <a:schemeClr val="bg2">
                    <a:lumMod val="90000"/>
                  </a:schemeClr>
                </a:solidFill>
                <a:latin typeface="Arial" panose="020B0604020202020204" pitchFamily="34" charset="0"/>
                <a:ea typeface="+mn-ea"/>
                <a:cs typeface="Arial" panose="020B0604020202020204" pitchFamily="34" charset="0"/>
              </a:rPr>
              <a:t>Comic book cover illustration of Bass Reeves for the Allegiance Comics </a:t>
            </a:r>
            <a:r>
              <a:rPr lang="en-US" dirty="0">
                <a:solidFill>
                  <a:schemeClr val="bg2">
                    <a:lumMod val="90000"/>
                  </a:schemeClr>
                </a:solidFill>
                <a:latin typeface="Arial" panose="020B0604020202020204" pitchFamily="34" charset="0"/>
                <a:ea typeface="+mn-ea"/>
                <a:cs typeface="Arial" panose="020B0604020202020204" pitchFamily="34" charset="0"/>
              </a:rPr>
              <a:t>Bass Reeves </a:t>
            </a:r>
            <a:r>
              <a:rPr lang="en-US" i="1" dirty="0">
                <a:solidFill>
                  <a:schemeClr val="bg2">
                    <a:lumMod val="90000"/>
                  </a:schemeClr>
                </a:solidFill>
                <a:latin typeface="Arial" panose="020B0604020202020204" pitchFamily="34" charset="0"/>
                <a:ea typeface="+mn-ea"/>
                <a:cs typeface="Arial" panose="020B0604020202020204" pitchFamily="34" charset="0"/>
              </a:rPr>
              <a:t>series, written by Kevin </a:t>
            </a:r>
            <a:r>
              <a:rPr lang="en-US" i="1" dirty="0" err="1">
                <a:solidFill>
                  <a:schemeClr val="bg2">
                    <a:lumMod val="90000"/>
                  </a:schemeClr>
                </a:solidFill>
                <a:latin typeface="Arial" panose="020B0604020202020204" pitchFamily="34" charset="0"/>
                <a:ea typeface="+mn-ea"/>
                <a:cs typeface="Arial" panose="020B0604020202020204" pitchFamily="34" charset="0"/>
              </a:rPr>
              <a:t>Greivoux</a:t>
            </a:r>
            <a:r>
              <a:rPr lang="en-US" i="1" dirty="0">
                <a:solidFill>
                  <a:schemeClr val="bg2">
                    <a:lumMod val="90000"/>
                  </a:schemeClr>
                </a:solidFill>
                <a:latin typeface="Arial" panose="020B0604020202020204" pitchFamily="34" charset="0"/>
                <a:ea typeface="+mn-ea"/>
                <a:cs typeface="Arial" panose="020B0604020202020204" pitchFamily="34" charset="0"/>
              </a:rPr>
              <a:t> with art by David Williams.</a:t>
            </a:r>
          </a:p>
        </p:txBody>
      </p:sp>
      <p:pic>
        <p:nvPicPr>
          <p:cNvPr id="8" name="Picture 7">
            <a:extLst>
              <a:ext uri="{FF2B5EF4-FFF2-40B4-BE49-F238E27FC236}">
                <a16:creationId xmlns:a16="http://schemas.microsoft.com/office/drawing/2014/main" id="{195E73C2-3BCF-E35B-9DBF-912D3D86404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6655052" y="982472"/>
            <a:ext cx="6319850" cy="9519273"/>
          </a:xfrm>
          <a:prstGeom prst="rect">
            <a:avLst/>
          </a:prstGeom>
          <a:effectLst>
            <a:softEdge rad="63500"/>
          </a:effectLst>
        </p:spPr>
      </p:pic>
    </p:spTree>
    <p:extLst>
      <p:ext uri="{BB962C8B-B14F-4D97-AF65-F5344CB8AC3E}">
        <p14:creationId xmlns:p14="http://schemas.microsoft.com/office/powerpoint/2010/main" val="236754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dissolv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Master of Disguise</a:t>
            </a:r>
            <a:br>
              <a:rPr lang="en-US" sz="6000" dirty="0"/>
            </a:br>
            <a:br>
              <a:rPr lang="en-US" sz="6000" dirty="0"/>
            </a:b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0159345" y="2444401"/>
            <a:ext cx="1110045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Reeves was famous for his use of disguises and false identities to lure in fugitives or lull them into a false sense of security. Sometimes he would dress as a down-on-his-luck tramp, complete with ragged clothes and </a:t>
            </a:r>
            <a:r>
              <a:rPr lang="en-US" sz="4000" b="1" dirty="0">
                <a:solidFill>
                  <a:schemeClr val="bg2">
                    <a:lumMod val="50000"/>
                  </a:schemeClr>
                </a:solidFill>
                <a:latin typeface="Arial" panose="020B0604020202020204" pitchFamily="34" charset="0"/>
                <a:cs typeface="Arial" panose="020B0604020202020204" pitchFamily="34" charset="0"/>
              </a:rPr>
              <a:t>pungent </a:t>
            </a:r>
            <a:r>
              <a:rPr lang="en-US" sz="4000" dirty="0">
                <a:solidFill>
                  <a:schemeClr val="bg2">
                    <a:lumMod val="50000"/>
                  </a:schemeClr>
                </a:solidFill>
                <a:latin typeface="Arial" panose="020B0604020202020204" pitchFamily="34" charset="0"/>
                <a:cs typeface="Arial" panose="020B0604020202020204" pitchFamily="34" charset="0"/>
              </a:rPr>
              <a:t>body odor. </a:t>
            </a:r>
          </a:p>
          <a:p>
            <a:br>
              <a:rPr lang="en-US" sz="4000" dirty="0">
                <a:solidFill>
                  <a:schemeClr val="bg2">
                    <a:lumMod val="50000"/>
                  </a:schemeClr>
                </a:solidFill>
                <a:latin typeface="Arial" panose="020B0604020202020204" pitchFamily="34" charset="0"/>
                <a:cs typeface="Arial" panose="020B0604020202020204" pitchFamily="34" charset="0"/>
              </a:rPr>
            </a:br>
            <a:r>
              <a:rPr lang="en-US" sz="4000" dirty="0">
                <a:solidFill>
                  <a:schemeClr val="bg2">
                    <a:lumMod val="50000"/>
                  </a:schemeClr>
                </a:solidFill>
                <a:latin typeface="Arial" panose="020B0604020202020204" pitchFamily="34" charset="0"/>
                <a:cs typeface="Arial" panose="020B0604020202020204" pitchFamily="34" charset="0"/>
              </a:rPr>
              <a:t>In one notable incident, Reeves and his posse were tracking two outlaw brothers. He put on his tramp disguise and left the posse behind, walking twenty miles to a house where the brothers had been last seen. Reeves was greeted by their mother and claimed to be, like her sons, on the run from the law.</a:t>
            </a:r>
          </a:p>
        </p:txBody>
      </p:sp>
      <p:pic>
        <p:nvPicPr>
          <p:cNvPr id="6" name="Picture 5">
            <a:extLst>
              <a:ext uri="{FF2B5EF4-FFF2-40B4-BE49-F238E27FC236}">
                <a16:creationId xmlns:a16="http://schemas.microsoft.com/office/drawing/2014/main" id="{4572E371-1DA0-92DD-CA60-704AA2D2B2B5}"/>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p:blipFill>
        <p:spPr>
          <a:xfrm>
            <a:off x="2687782" y="2444401"/>
            <a:ext cx="6466747" cy="8168524"/>
          </a:xfrm>
          <a:prstGeom prst="rect">
            <a:avLst/>
          </a:prstGeom>
          <a:effectLst>
            <a:softEdge rad="491088"/>
          </a:effectLst>
        </p:spPr>
      </p:pic>
      <p:sp>
        <p:nvSpPr>
          <p:cNvPr id="7" name="TextBox 6">
            <a:extLst>
              <a:ext uri="{FF2B5EF4-FFF2-40B4-BE49-F238E27FC236}">
                <a16:creationId xmlns:a16="http://schemas.microsoft.com/office/drawing/2014/main" id="{FD1D1A7D-E64F-B1E1-392C-CBDD3228606A}"/>
              </a:ext>
            </a:extLst>
          </p:cNvPr>
          <p:cNvSpPr txBox="1"/>
          <p:nvPr/>
        </p:nvSpPr>
        <p:spPr>
          <a:xfrm>
            <a:off x="5212080" y="11271599"/>
            <a:ext cx="6270409"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kumimoji="0" lang="en-US"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Illustration of Bass Reeves on a white horse from </a:t>
            </a:r>
            <a:r>
              <a:rPr kumimoji="0" lang="en-US" b="0"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True West</a:t>
            </a:r>
            <a:r>
              <a:rPr kumimoji="0" lang="en-US"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 magazine.</a:t>
            </a:r>
          </a:p>
        </p:txBody>
      </p:sp>
    </p:spTree>
    <p:extLst>
      <p:ext uri="{BB962C8B-B14F-4D97-AF65-F5344CB8AC3E}">
        <p14:creationId xmlns:p14="http://schemas.microsoft.com/office/powerpoint/2010/main" val="88996132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dissolv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Master of Disguise</a:t>
            </a:r>
            <a:br>
              <a:rPr lang="en-US" sz="6000" dirty="0"/>
            </a:br>
            <a:br>
              <a:rPr lang="en-US" sz="6000" dirty="0"/>
            </a:b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212080" y="2363438"/>
            <a:ext cx="17323719"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The mother accepted him into her house as a fellow outlaw in need of a hot meal and a roof over his head. Reeves made polite conversation with the woman until the brothers arrived. He kept up the</a:t>
            </a:r>
            <a:r>
              <a:rPr lang="en-US" sz="4000" b="1" dirty="0">
                <a:solidFill>
                  <a:schemeClr val="bg2">
                    <a:lumMod val="50000"/>
                  </a:schemeClr>
                </a:solidFill>
                <a:latin typeface="Arial" panose="020B0604020202020204" pitchFamily="34" charset="0"/>
                <a:cs typeface="Arial" panose="020B0604020202020204" pitchFamily="34" charset="0"/>
              </a:rPr>
              <a:t> ruse </a:t>
            </a:r>
            <a:r>
              <a:rPr lang="en-US" sz="4000" dirty="0">
                <a:solidFill>
                  <a:schemeClr val="bg2">
                    <a:lumMod val="50000"/>
                  </a:schemeClr>
                </a:solidFill>
                <a:latin typeface="Arial" panose="020B0604020202020204" pitchFamily="34" charset="0"/>
                <a:cs typeface="Arial" panose="020B0604020202020204" pitchFamily="34" charset="0"/>
              </a:rPr>
              <a:t>until the family was asleep, then drew his guns and sprang the trap. </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The brothers woke up handcuffed, and Reeves led them back to the waiting posse at gunpoint – while their mother followed, cursing the marshal up and down the whole way.</a:t>
            </a:r>
          </a:p>
        </p:txBody>
      </p:sp>
      <p:pic>
        <p:nvPicPr>
          <p:cNvPr id="3" name="Picture 2">
            <a:extLst>
              <a:ext uri="{FF2B5EF4-FFF2-40B4-BE49-F238E27FC236}">
                <a16:creationId xmlns:a16="http://schemas.microsoft.com/office/drawing/2014/main" id="{7B5006E0-7F01-3A02-85BB-2A0C3E2EF0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29243" y="7487793"/>
            <a:ext cx="11306556" cy="5653278"/>
          </a:xfrm>
          <a:prstGeom prst="rect">
            <a:avLst/>
          </a:prstGeom>
          <a:effectLst>
            <a:softEdge rad="63500"/>
          </a:effectLst>
        </p:spPr>
      </p:pic>
      <p:sp>
        <p:nvSpPr>
          <p:cNvPr id="9" name="TextBox 8">
            <a:extLst>
              <a:ext uri="{FF2B5EF4-FFF2-40B4-BE49-F238E27FC236}">
                <a16:creationId xmlns:a16="http://schemas.microsoft.com/office/drawing/2014/main" id="{55C84BAC-8EE0-8888-CFE1-AE5BF40643A5}"/>
              </a:ext>
            </a:extLst>
          </p:cNvPr>
          <p:cNvSpPr txBox="1"/>
          <p:nvPr/>
        </p:nvSpPr>
        <p:spPr>
          <a:xfrm>
            <a:off x="5696296" y="11837233"/>
            <a:ext cx="4439556"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Bass Reeves monument in Fort Smith, Arkansas.</a:t>
            </a:r>
          </a:p>
        </p:txBody>
      </p:sp>
    </p:spTree>
    <p:extLst>
      <p:ext uri="{BB962C8B-B14F-4D97-AF65-F5344CB8AC3E}">
        <p14:creationId xmlns:p14="http://schemas.microsoft.com/office/powerpoint/2010/main" val="2307638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dissolv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3" y="914400"/>
            <a:ext cx="18299080" cy="1100215"/>
          </a:xfrm>
          <a:prstGeom prst="rect">
            <a:avLst/>
          </a:prstGeom>
        </p:spPr>
        <p:txBody>
          <a:bodyPr anchor="t">
            <a:noAutofit/>
          </a:bodyPr>
          <a:lstStyle/>
          <a:p>
            <a:pPr>
              <a:lnSpc>
                <a:spcPts val="7640"/>
              </a:lnSpc>
              <a:spcAft>
                <a:spcPts val="600"/>
              </a:spcAft>
            </a:pPr>
            <a:r>
              <a:rPr lang="en-US" sz="6000" dirty="0"/>
              <a:t>Easy on the trigger</a:t>
            </a:r>
            <a:br>
              <a:rPr lang="en-US" sz="6000" dirty="0"/>
            </a:br>
            <a:br>
              <a:rPr lang="en-US" sz="6000" dirty="0"/>
            </a:b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4029114" y="2020703"/>
            <a:ext cx="849849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In old age, Reeves guessed that he had killed 14 men in self-defense – out of thousands he helped arrest. While he could be tough in the face of violence, Reeves was never bloodthirsty, granting even hardened crooks like Dozier a chance to surrender unharmed.</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Friends, peers, and law-abiding neighbors described Reeves as </a:t>
            </a:r>
            <a:r>
              <a:rPr lang="en-US" sz="4000" b="1" dirty="0">
                <a:solidFill>
                  <a:schemeClr val="bg2">
                    <a:lumMod val="50000"/>
                  </a:schemeClr>
                </a:solidFill>
                <a:latin typeface="Arial" panose="020B0604020202020204" pitchFamily="34" charset="0"/>
                <a:cs typeface="Arial" panose="020B0604020202020204" pitchFamily="34" charset="0"/>
              </a:rPr>
              <a:t>boisterous</a:t>
            </a:r>
            <a:r>
              <a:rPr lang="en-US" sz="4000" dirty="0">
                <a:solidFill>
                  <a:schemeClr val="bg2">
                    <a:lumMod val="50000"/>
                  </a:schemeClr>
                </a:solidFill>
                <a:latin typeface="Arial" panose="020B0604020202020204" pitchFamily="34" charset="0"/>
                <a:cs typeface="Arial" panose="020B0604020202020204" pitchFamily="34" charset="0"/>
              </a:rPr>
              <a:t>, fun-loving, and (when not in disguise) sharply dressed; his cowboy boots always polished to a mirror shine, his iconic mustache neatly groomed.</a:t>
            </a:r>
          </a:p>
        </p:txBody>
      </p:sp>
      <p:pic>
        <p:nvPicPr>
          <p:cNvPr id="9" name="Picture 8">
            <a:extLst>
              <a:ext uri="{FF2B5EF4-FFF2-40B4-BE49-F238E27FC236}">
                <a16:creationId xmlns:a16="http://schemas.microsoft.com/office/drawing/2014/main" id="{2B116ACD-B81A-3319-CD84-8EDC6DDAD9F4}"/>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p:blipFill>
        <p:spPr>
          <a:xfrm>
            <a:off x="1856395" y="2711188"/>
            <a:ext cx="11388550" cy="8445748"/>
          </a:xfrm>
          <a:prstGeom prst="rect">
            <a:avLst/>
          </a:prstGeom>
          <a:effectLst>
            <a:softEdge rad="190500"/>
          </a:effectLst>
        </p:spPr>
      </p:pic>
      <p:sp>
        <p:nvSpPr>
          <p:cNvPr id="11" name="Rectangle 10">
            <a:extLst>
              <a:ext uri="{FF2B5EF4-FFF2-40B4-BE49-F238E27FC236}">
                <a16:creationId xmlns:a16="http://schemas.microsoft.com/office/drawing/2014/main" id="{E893F9F2-F080-922D-09DE-FAC3A0BD4FC4}"/>
              </a:ext>
            </a:extLst>
          </p:cNvPr>
          <p:cNvSpPr/>
          <p:nvPr/>
        </p:nvSpPr>
        <p:spPr>
          <a:xfrm>
            <a:off x="5212083" y="11313891"/>
            <a:ext cx="7207432" cy="954107"/>
          </a:xfrm>
          <a:prstGeom prst="rect">
            <a:avLst/>
          </a:prstGeom>
        </p:spPr>
        <p:txBody>
          <a:bodyPr wrap="square">
            <a:spAutoFit/>
          </a:bodyPr>
          <a:lstStyle/>
          <a:p>
            <a:r>
              <a:rPr lang="en-US" i="1" dirty="0">
                <a:solidFill>
                  <a:schemeClr val="bg2">
                    <a:lumMod val="90000"/>
                  </a:schemeClr>
                </a:solidFill>
                <a:latin typeface="Arial" panose="020B0604020202020204" pitchFamily="34" charset="0"/>
                <a:ea typeface="+mn-ea"/>
                <a:cs typeface="Arial" panose="020B0604020202020204" pitchFamily="34" charset="0"/>
              </a:rPr>
              <a:t>Bass Reeves on horseback (circled) in a crowd in Muskogee, Indian Territory, 1889.</a:t>
            </a:r>
          </a:p>
        </p:txBody>
      </p:sp>
      <p:sp>
        <p:nvSpPr>
          <p:cNvPr id="13" name="Down Arrow 12">
            <a:extLst>
              <a:ext uri="{FF2B5EF4-FFF2-40B4-BE49-F238E27FC236}">
                <a16:creationId xmlns:a16="http://schemas.microsoft.com/office/drawing/2014/main" id="{34B70B01-0892-4D69-313D-647E27C0B4BA}"/>
              </a:ext>
            </a:extLst>
          </p:cNvPr>
          <p:cNvSpPr/>
          <p:nvPr/>
        </p:nvSpPr>
        <p:spPr>
          <a:xfrm rot="17121486">
            <a:off x="5770695" y="7294299"/>
            <a:ext cx="484632" cy="715883"/>
          </a:xfrm>
          <a:prstGeom prst="downArrow">
            <a:avLst/>
          </a:prstGeom>
          <a:solidFill>
            <a:srgbClr val="FF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Arial" panose="020B0604020202020204" pitchFamily="34" charset="0"/>
              <a:ea typeface="Helvetica Neue Medium"/>
              <a:cs typeface="Arial" panose="020B0604020202020204" pitchFamily="34" charset="0"/>
              <a:sym typeface="Helvetica Neue Medium"/>
            </a:endParaRPr>
          </a:p>
        </p:txBody>
      </p:sp>
    </p:spTree>
    <p:extLst>
      <p:ext uri="{BB962C8B-B14F-4D97-AF65-F5344CB8AC3E}">
        <p14:creationId xmlns:p14="http://schemas.microsoft.com/office/powerpoint/2010/main" val="1632566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dissolv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Respected by the best …</a:t>
            </a:r>
            <a:br>
              <a:rPr lang="en-US" sz="6000" dirty="0"/>
            </a:br>
            <a:endParaRPr sz="6000" dirty="0"/>
          </a:p>
        </p:txBody>
      </p:sp>
      <p:sp>
        <p:nvSpPr>
          <p:cNvPr id="6" name="Woodson Principles Critical Thinking and Discussion Questions">
            <a:extLst>
              <a:ext uri="{FF2B5EF4-FFF2-40B4-BE49-F238E27FC236}">
                <a16:creationId xmlns:a16="http://schemas.microsoft.com/office/drawing/2014/main" id="{43935CD4-7852-B64F-9680-6F2C6BAA0B23}"/>
              </a:ext>
            </a:extLst>
          </p:cNvPr>
          <p:cNvSpPr txBox="1">
            <a:spLocks/>
          </p:cNvSpPr>
          <p:nvPr/>
        </p:nvSpPr>
        <p:spPr>
          <a:xfrm>
            <a:off x="11689436" y="2762939"/>
            <a:ext cx="10987683"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Reeves was held in the highest regard by Judge Parker and other White government officials. </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Crucially for his success, he also had the trust and friendship of the Five Nations Indians, often partnering with the nations’ native law enforcement, the </a:t>
            </a:r>
            <a:r>
              <a:rPr lang="en-US" sz="4000" dirty="0" err="1">
                <a:solidFill>
                  <a:schemeClr val="bg2">
                    <a:lumMod val="50000"/>
                  </a:schemeClr>
                </a:solidFill>
                <a:latin typeface="Arial" panose="020B0604020202020204" pitchFamily="34" charset="0"/>
                <a:cs typeface="Arial" panose="020B0604020202020204" pitchFamily="34" charset="0"/>
              </a:rPr>
              <a:t>Lighthorse</a:t>
            </a:r>
            <a:r>
              <a:rPr lang="en-US" sz="4000" dirty="0">
                <a:solidFill>
                  <a:schemeClr val="bg2">
                    <a:lumMod val="50000"/>
                  </a:schemeClr>
                </a:solidFill>
                <a:latin typeface="Arial" panose="020B0604020202020204" pitchFamily="34" charset="0"/>
                <a:cs typeface="Arial" panose="020B0604020202020204" pitchFamily="34" charset="0"/>
              </a:rPr>
              <a:t> Police, in apprehending suspects. </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After the Civil War, these nations included emancipated Black men and women who had been enslaved by the Five Nations but were given tribal membership after abolition. </a:t>
            </a:r>
          </a:p>
        </p:txBody>
      </p:sp>
      <p:sp>
        <p:nvSpPr>
          <p:cNvPr id="2" name="Rectangle 1">
            <a:extLst>
              <a:ext uri="{FF2B5EF4-FFF2-40B4-BE49-F238E27FC236}">
                <a16:creationId xmlns:a16="http://schemas.microsoft.com/office/drawing/2014/main" id="{E3D2C9F4-7D71-F442-B374-8E2176CAB64B}"/>
              </a:ext>
            </a:extLst>
          </p:cNvPr>
          <p:cNvSpPr/>
          <p:nvPr/>
        </p:nvSpPr>
        <p:spPr>
          <a:xfrm>
            <a:off x="5018769" y="11951307"/>
            <a:ext cx="4817958" cy="954107"/>
          </a:xfrm>
          <a:prstGeom prst="rect">
            <a:avLst/>
          </a:prstGeom>
        </p:spPr>
        <p:txBody>
          <a:bodyPr wrap="square">
            <a:spAutoFit/>
          </a:bodyPr>
          <a:lstStyle/>
          <a:p>
            <a:pPr algn="ctr"/>
            <a:r>
              <a:rPr lang="en-US" i="1" dirty="0">
                <a:solidFill>
                  <a:schemeClr val="bg2">
                    <a:lumMod val="90000"/>
                  </a:schemeClr>
                </a:solidFill>
                <a:latin typeface="Arial" panose="020B0604020202020204" pitchFamily="34" charset="0"/>
                <a:ea typeface="+mn-ea"/>
                <a:cs typeface="Arial" panose="020B0604020202020204" pitchFamily="34" charset="0"/>
              </a:rPr>
              <a:t>Choctaw Nation </a:t>
            </a:r>
            <a:r>
              <a:rPr lang="en-US" i="1" dirty="0" err="1">
                <a:solidFill>
                  <a:schemeClr val="bg2">
                    <a:lumMod val="90000"/>
                  </a:schemeClr>
                </a:solidFill>
                <a:latin typeface="Arial" panose="020B0604020202020204" pitchFamily="34" charset="0"/>
                <a:ea typeface="+mn-ea"/>
                <a:cs typeface="Arial" panose="020B0604020202020204" pitchFamily="34" charset="0"/>
              </a:rPr>
              <a:t>Lighthorse</a:t>
            </a:r>
            <a:r>
              <a:rPr lang="en-US" i="1" dirty="0">
                <a:solidFill>
                  <a:schemeClr val="bg2">
                    <a:lumMod val="90000"/>
                  </a:schemeClr>
                </a:solidFill>
                <a:latin typeface="Arial" panose="020B0604020202020204" pitchFamily="34" charset="0"/>
                <a:ea typeface="+mn-ea"/>
                <a:cs typeface="Arial" panose="020B0604020202020204" pitchFamily="34" charset="0"/>
              </a:rPr>
              <a:t> policemen, c. 1885.</a:t>
            </a:r>
          </a:p>
        </p:txBody>
      </p:sp>
      <p:pic>
        <p:nvPicPr>
          <p:cNvPr id="7" name="Picture 6">
            <a:extLst>
              <a:ext uri="{FF2B5EF4-FFF2-40B4-BE49-F238E27FC236}">
                <a16:creationId xmlns:a16="http://schemas.microsoft.com/office/drawing/2014/main" id="{310B9EE8-B72A-4597-F451-F855058684BE}"/>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3967723" y="2762939"/>
            <a:ext cx="6920050" cy="9049823"/>
          </a:xfrm>
          <a:prstGeom prst="rect">
            <a:avLst/>
          </a:prstGeom>
          <a:effectLst>
            <a:softEdge rad="63500"/>
          </a:effectLst>
        </p:spPr>
      </p:pic>
    </p:spTree>
    <p:extLst>
      <p:ext uri="{BB962C8B-B14F-4D97-AF65-F5344CB8AC3E}">
        <p14:creationId xmlns:p14="http://schemas.microsoft.com/office/powerpoint/2010/main" val="13259368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dissolve">
                                      <p:cBhvr>
                                        <p:cTn id="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Respected by the best … and the worst</a:t>
            </a: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212080" y="2229203"/>
            <a:ext cx="1227582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And he earned the fear and respect of the territory’s outlaws and criminals. In an 1883 incident, Reeves was chasing Jim Webb, a cowboy with a vicious temper who had already been arrested once by Reeves, for the cold-blooded murder of a Black farmer and preacher named William Steward. </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Webb and Steward had argued when a fire Steward had started accidentally spread to the pastures of a neighboring ranch where Webb worked.</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Webb’s friends posted his bail, and he escaped to the Chickasaw nation. But Reeves tracked him down. Webb fled on foot, firing back at Reeves, who pursued on horseback.</a:t>
            </a:r>
          </a:p>
        </p:txBody>
      </p:sp>
      <p:pic>
        <p:nvPicPr>
          <p:cNvPr id="3" name="Picture 2">
            <a:extLst>
              <a:ext uri="{FF2B5EF4-FFF2-40B4-BE49-F238E27FC236}">
                <a16:creationId xmlns:a16="http://schemas.microsoft.com/office/drawing/2014/main" id="{97146441-7D16-3E86-4404-667AE5394CD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88"/>
          <a:stretch/>
        </p:blipFill>
        <p:spPr>
          <a:xfrm>
            <a:off x="18345910" y="2935130"/>
            <a:ext cx="6571490" cy="10945091"/>
          </a:xfrm>
          <a:prstGeom prst="rect">
            <a:avLst/>
          </a:prstGeom>
        </p:spPr>
      </p:pic>
      <p:sp>
        <p:nvSpPr>
          <p:cNvPr id="8" name="Rectangle 7">
            <a:extLst>
              <a:ext uri="{FF2B5EF4-FFF2-40B4-BE49-F238E27FC236}">
                <a16:creationId xmlns:a16="http://schemas.microsoft.com/office/drawing/2014/main" id="{6CC16513-4749-2437-1118-857266F34CEA}"/>
              </a:ext>
            </a:extLst>
          </p:cNvPr>
          <p:cNvSpPr/>
          <p:nvPr/>
        </p:nvSpPr>
        <p:spPr>
          <a:xfrm>
            <a:off x="7954023" y="12362360"/>
            <a:ext cx="9533877" cy="584775"/>
          </a:xfrm>
          <a:prstGeom prst="rect">
            <a:avLst/>
          </a:prstGeom>
        </p:spPr>
        <p:txBody>
          <a:bodyPr wrap="square">
            <a:spAutoFit/>
          </a:bodyPr>
          <a:lstStyle/>
          <a:p>
            <a:pPr algn="r"/>
            <a:r>
              <a:rPr lang="en-US" sz="3200" i="1" dirty="0">
                <a:solidFill>
                  <a:schemeClr val="bg2">
                    <a:lumMod val="90000"/>
                  </a:schemeClr>
                </a:solidFill>
                <a:latin typeface="Arial" panose="020B0604020202020204" pitchFamily="34" charset="0"/>
                <a:ea typeface="+mn-ea"/>
                <a:cs typeface="Arial" panose="020B0604020202020204" pitchFamily="34" charset="0"/>
              </a:rPr>
              <a:t>Bass Reeves monument in Fort Smith, Arkansas.</a:t>
            </a:r>
          </a:p>
        </p:txBody>
      </p:sp>
    </p:spTree>
    <p:extLst>
      <p:ext uri="{BB962C8B-B14F-4D97-AF65-F5344CB8AC3E}">
        <p14:creationId xmlns:p14="http://schemas.microsoft.com/office/powerpoint/2010/main" val="2604960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blinds(horizontal)">
                                      <p:cBhvr>
                                        <p:cTn id="10"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1496498" cy="1100215"/>
          </a:xfrm>
          <a:prstGeom prst="rect">
            <a:avLst/>
          </a:prstGeom>
        </p:spPr>
        <p:txBody>
          <a:bodyPr anchor="t">
            <a:noAutofit/>
          </a:bodyPr>
          <a:lstStyle/>
          <a:p>
            <a:pPr>
              <a:lnSpc>
                <a:spcPts val="7640"/>
              </a:lnSpc>
              <a:spcAft>
                <a:spcPts val="600"/>
              </a:spcAft>
            </a:pPr>
            <a:r>
              <a:rPr lang="en-US" sz="6000" dirty="0"/>
              <a:t>Shootout in the Cherokee Nation</a:t>
            </a:r>
            <a:br>
              <a:rPr lang="en-US" sz="6000" dirty="0"/>
            </a:br>
            <a:br>
              <a:rPr lang="en-US" sz="6000" dirty="0"/>
            </a:b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212080" y="2387599"/>
            <a:ext cx="10264235"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On a stormy night in December 1878, an outlaw named Bob Dozier crept up on his enemy, ready to fire. Dozier, a prosperous African American farmer who had turned to a life of crime many years earlier, was a </a:t>
            </a:r>
            <a:r>
              <a:rPr lang="en-US" sz="4000" b="1" dirty="0">
                <a:solidFill>
                  <a:schemeClr val="bg2">
                    <a:lumMod val="50000"/>
                  </a:schemeClr>
                </a:solidFill>
                <a:latin typeface="Arial" panose="020B0604020202020204" pitchFamily="34" charset="0"/>
                <a:cs typeface="Arial" panose="020B0604020202020204" pitchFamily="34" charset="0"/>
              </a:rPr>
              <a:t>notorious</a:t>
            </a:r>
            <a:r>
              <a:rPr lang="en-US" sz="4000" dirty="0">
                <a:solidFill>
                  <a:schemeClr val="bg2">
                    <a:lumMod val="50000"/>
                  </a:schemeClr>
                </a:solidFill>
                <a:latin typeface="Arial" panose="020B0604020202020204" pitchFamily="34" charset="0"/>
                <a:cs typeface="Arial" panose="020B0604020202020204" pitchFamily="34" charset="0"/>
              </a:rPr>
              <a:t> con artist, cattle thief, and killer. </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Now he was on the run in the Cherokee nation, pursued by the most feared U.S. Marshal in Indian Territory: </a:t>
            </a:r>
            <a:r>
              <a:rPr lang="en-US" sz="4000" b="1" dirty="0">
                <a:solidFill>
                  <a:schemeClr val="bg2">
                    <a:lumMod val="50000"/>
                  </a:schemeClr>
                </a:solidFill>
                <a:latin typeface="Arial" panose="020B0604020202020204" pitchFamily="34" charset="0"/>
                <a:cs typeface="Arial" panose="020B0604020202020204" pitchFamily="34" charset="0"/>
              </a:rPr>
              <a:t>Bass Reeves</a:t>
            </a:r>
            <a:r>
              <a:rPr lang="en-US" sz="4000" dirty="0">
                <a:solidFill>
                  <a:schemeClr val="bg2">
                    <a:lumMod val="50000"/>
                  </a:schemeClr>
                </a:solidFill>
                <a:latin typeface="Arial" panose="020B0604020202020204" pitchFamily="34" charset="0"/>
                <a:cs typeface="Arial" panose="020B0604020202020204" pitchFamily="34" charset="0"/>
              </a:rPr>
              <a:t>.</a:t>
            </a:r>
          </a:p>
          <a:p>
            <a:br>
              <a:rPr lang="en-US" sz="4000" dirty="0">
                <a:latin typeface="Arial" panose="020B0604020202020204" pitchFamily="34" charset="0"/>
                <a:cs typeface="Arial" panose="020B0604020202020204" pitchFamily="34" charset="0"/>
              </a:rPr>
            </a:br>
            <a:endParaRPr lang="en-US" sz="39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BD521F83-75A8-474E-925E-35F3D70F81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272001" y="-177801"/>
            <a:ext cx="7950199" cy="14014175"/>
          </a:xfrm>
          <a:prstGeom prst="rect">
            <a:avLst/>
          </a:prstGeom>
          <a:effectLst>
            <a:softEdge rad="50800"/>
          </a:effectLst>
        </p:spPr>
      </p:pic>
      <p:sp>
        <p:nvSpPr>
          <p:cNvPr id="4" name="TextBox 3">
            <a:extLst>
              <a:ext uri="{FF2B5EF4-FFF2-40B4-BE49-F238E27FC236}">
                <a16:creationId xmlns:a16="http://schemas.microsoft.com/office/drawing/2014/main" id="{88040FC1-E2C6-894F-9230-742AEA90B85F}"/>
              </a:ext>
            </a:extLst>
          </p:cNvPr>
          <p:cNvSpPr txBox="1"/>
          <p:nvPr/>
        </p:nvSpPr>
        <p:spPr>
          <a:xfrm>
            <a:off x="17687925" y="12420561"/>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41538991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Respected by the best … and the worst</a:t>
            </a: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212081" y="2397323"/>
            <a:ext cx="1182901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Webb’s bullet struck the brim of Reeves’s hat. But Reeves was a dead shot with his rifle and took Webb down. According to witnesses, Webb’s last words paid tribute to the deputy:</a:t>
            </a:r>
          </a:p>
          <a:p>
            <a:br>
              <a:rPr lang="en-US" sz="4000" dirty="0">
                <a:solidFill>
                  <a:schemeClr val="bg2">
                    <a:lumMod val="50000"/>
                  </a:schemeClr>
                </a:solidFill>
                <a:latin typeface="Arial" panose="020B0604020202020204" pitchFamily="34" charset="0"/>
                <a:cs typeface="Arial" panose="020B0604020202020204" pitchFamily="34" charset="0"/>
              </a:rPr>
            </a:br>
            <a:r>
              <a:rPr lang="en-US" sz="4000" dirty="0">
                <a:solidFill>
                  <a:schemeClr val="bg2">
                    <a:lumMod val="50000"/>
                  </a:schemeClr>
                </a:solidFill>
                <a:latin typeface="Arial" panose="020B0604020202020204" pitchFamily="34" charset="0"/>
                <a:cs typeface="Arial" panose="020B0604020202020204" pitchFamily="34" charset="0"/>
              </a:rPr>
              <a:t>“Give me your hand, Bass. You are a brave man. </a:t>
            </a:r>
          </a:p>
          <a:p>
            <a:r>
              <a:rPr lang="en-US" sz="4000" dirty="0">
                <a:solidFill>
                  <a:schemeClr val="bg2">
                    <a:lumMod val="50000"/>
                  </a:schemeClr>
                </a:solidFill>
                <a:latin typeface="Arial" panose="020B0604020202020204" pitchFamily="34" charset="0"/>
                <a:cs typeface="Arial" panose="020B0604020202020204" pitchFamily="34" charset="0"/>
              </a:rPr>
              <a:t>I want you to accept my revolver as a present, and you must take it, for with it I have killed eleven men, four of them in Indian Territory–and I expected you to make the twelfth.”</a:t>
            </a:r>
          </a:p>
          <a:p>
            <a:br>
              <a:rPr lang="en-US" sz="4000" dirty="0">
                <a:solidFill>
                  <a:schemeClr val="bg2">
                    <a:lumMod val="50000"/>
                  </a:schemeClr>
                </a:solidFill>
                <a:latin typeface="Arial" panose="020B0604020202020204" pitchFamily="34" charset="0"/>
                <a:cs typeface="Arial" panose="020B0604020202020204" pitchFamily="34" charset="0"/>
              </a:rPr>
            </a:br>
            <a:r>
              <a:rPr lang="en-US" sz="4000" dirty="0">
                <a:solidFill>
                  <a:schemeClr val="bg2">
                    <a:lumMod val="50000"/>
                  </a:schemeClr>
                </a:solidFill>
                <a:latin typeface="Arial" panose="020B0604020202020204" pitchFamily="34" charset="0"/>
                <a:cs typeface="Arial" panose="020B0604020202020204" pitchFamily="34" charset="0"/>
              </a:rPr>
              <a:t>Reeves later judged Webb “the bravest man I ever saw” among the outlaws he captured.</a:t>
            </a:r>
          </a:p>
        </p:txBody>
      </p:sp>
      <p:pic>
        <p:nvPicPr>
          <p:cNvPr id="3" name="Picture 2">
            <a:extLst>
              <a:ext uri="{FF2B5EF4-FFF2-40B4-BE49-F238E27FC236}">
                <a16:creationId xmlns:a16="http://schemas.microsoft.com/office/drawing/2014/main" id="{C1FAC2FA-6BCF-2CC2-BAA8-0830880C700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8166"/>
          <a:stretch/>
        </p:blipFill>
        <p:spPr>
          <a:xfrm>
            <a:off x="15716588" y="-225955"/>
            <a:ext cx="9468029" cy="14979188"/>
          </a:xfrm>
          <a:prstGeom prst="rect">
            <a:avLst/>
          </a:prstGeom>
        </p:spPr>
      </p:pic>
      <p:sp>
        <p:nvSpPr>
          <p:cNvPr id="9" name="TextBox 8">
            <a:extLst>
              <a:ext uri="{FF2B5EF4-FFF2-40B4-BE49-F238E27FC236}">
                <a16:creationId xmlns:a16="http://schemas.microsoft.com/office/drawing/2014/main" id="{4C4944EB-55B5-55B0-788E-8CCB11BF0073}"/>
              </a:ext>
            </a:extLst>
          </p:cNvPr>
          <p:cNvSpPr txBox="1"/>
          <p:nvPr/>
        </p:nvSpPr>
        <p:spPr>
          <a:xfrm>
            <a:off x="5212081" y="11411179"/>
            <a:ext cx="11829010"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i="1" dirty="0">
                <a:solidFill>
                  <a:schemeClr val="bg2">
                    <a:lumMod val="90000"/>
                  </a:schemeClr>
                </a:solidFill>
                <a:latin typeface="Arial" panose="020B0604020202020204" pitchFamily="34" charset="0"/>
                <a:ea typeface="+mn-ea"/>
                <a:cs typeface="Arial" panose="020B0604020202020204" pitchFamily="34" charset="0"/>
              </a:rPr>
              <a:t>1941 p</a:t>
            </a:r>
            <a:r>
              <a:rPr kumimoji="0" lang="en-US" sz="2800"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ainting of a gunslinger on the run by Robert G. Harris for </a:t>
            </a:r>
            <a:r>
              <a:rPr kumimoji="0" lang="en-US" sz="2800" b="0"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Wild West Weekly, </a:t>
            </a:r>
            <a:r>
              <a:rPr kumimoji="0" lang="en-US" sz="2800"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a “pulp” magazine that published adventure stories set in a sensationalized version of the Old West. </a:t>
            </a:r>
          </a:p>
        </p:txBody>
      </p:sp>
    </p:spTree>
    <p:extLst>
      <p:ext uri="{BB962C8B-B14F-4D97-AF65-F5344CB8AC3E}">
        <p14:creationId xmlns:p14="http://schemas.microsoft.com/office/powerpoint/2010/main" val="3052262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par>
                                <p:cTn id="21" presetID="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3000" fill="hold"/>
                                        <p:tgtEl>
                                          <p:spTgt spid="9"/>
                                        </p:tgtEl>
                                        <p:attrNameLst>
                                          <p:attrName>ppt_x</p:attrName>
                                        </p:attrNameLst>
                                      </p:cBhvr>
                                      <p:tavLst>
                                        <p:tav tm="0">
                                          <p:val>
                                            <p:strVal val="0-#ppt_w/2"/>
                                          </p:val>
                                        </p:tav>
                                        <p:tav tm="100000">
                                          <p:val>
                                            <p:strVal val="#ppt_x"/>
                                          </p:val>
                                        </p:tav>
                                      </p:tavLst>
                                    </p:anim>
                                    <p:anim calcmode="lin" valueType="num">
                                      <p:cBhvr additive="base">
                                        <p:cTn id="24" dur="3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wipe(left)">
                                      <p:cBhvr>
                                        <p:cTn id="29" dur="500"/>
                                        <p:tgtEl>
                                          <p:spTgt spid="5">
                                            <p:txEl>
                                              <p:pRg st="1" end="1"/>
                                            </p:txEl>
                                          </p:spTgt>
                                        </p:tgtEl>
                                      </p:cBhvr>
                                    </p:animEffect>
                                  </p:childTnLst>
                                </p:cTn>
                              </p:par>
                              <p:par>
                                <p:cTn id="30" presetID="22" presetClass="entr" presetSubtype="8" fill="hold"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wipe(left)">
                                      <p:cBhvr>
                                        <p:cTn id="32" dur="500"/>
                                        <p:tgtEl>
                                          <p:spTgt spid="5">
                                            <p:txEl>
                                              <p:pRg st="2" end="2"/>
                                            </p:txEl>
                                          </p:spTgt>
                                        </p:tgtEl>
                                      </p:cBhvr>
                                    </p:animEffect>
                                  </p:childTnLst>
                                </p:cTn>
                              </p:par>
                              <p:par>
                                <p:cTn id="33" presetID="22" presetClass="entr" presetSubtype="8" fill="hold" nodeType="with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wipe(left)">
                                      <p:cBhvr>
                                        <p:cTn id="3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Lawman on Trial</a:t>
            </a: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212080" y="2120057"/>
            <a:ext cx="1765425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In January of 1886, Bass Reeves was arrested for the murder of William Leach, an African American posse cook who had traveled with Reeves in April 1884. </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Witnesses at the time, including Reeves’s nephew, claimed that Bass shot Leach in a tragic accident. His rifle had been loaded with the wrong </a:t>
            </a:r>
            <a:r>
              <a:rPr lang="en-US" sz="4000" b="1" dirty="0">
                <a:solidFill>
                  <a:schemeClr val="bg2">
                    <a:lumMod val="50000"/>
                  </a:schemeClr>
                </a:solidFill>
                <a:latin typeface="Arial" panose="020B0604020202020204" pitchFamily="34" charset="0"/>
                <a:cs typeface="Arial" panose="020B0604020202020204" pitchFamily="34" charset="0"/>
              </a:rPr>
              <a:t>caliber</a:t>
            </a:r>
            <a:r>
              <a:rPr lang="en-US" sz="4000" dirty="0">
                <a:solidFill>
                  <a:schemeClr val="bg2">
                    <a:lumMod val="50000"/>
                  </a:schemeClr>
                </a:solidFill>
                <a:latin typeface="Arial" panose="020B0604020202020204" pitchFamily="34" charset="0"/>
                <a:cs typeface="Arial" panose="020B0604020202020204" pitchFamily="34" charset="0"/>
              </a:rPr>
              <a:t> ammunition, and Bass was working to dislodge the round from the chamber when the weapon fired.</a:t>
            </a:r>
          </a:p>
        </p:txBody>
      </p:sp>
      <p:sp>
        <p:nvSpPr>
          <p:cNvPr id="10" name="TextBox 9">
            <a:extLst>
              <a:ext uri="{FF2B5EF4-FFF2-40B4-BE49-F238E27FC236}">
                <a16:creationId xmlns:a16="http://schemas.microsoft.com/office/drawing/2014/main" id="{B5EAD6BC-C8F1-B94A-8B6B-5098A4F510E1}"/>
              </a:ext>
            </a:extLst>
          </p:cNvPr>
          <p:cNvSpPr txBox="1"/>
          <p:nvPr/>
        </p:nvSpPr>
        <p:spPr>
          <a:xfrm>
            <a:off x="6057900" y="12206565"/>
            <a:ext cx="7981307"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sz="3200"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U.S. Courthouse in Fort Smith, c. 1880</a:t>
            </a:r>
          </a:p>
        </p:txBody>
      </p:sp>
      <p:pic>
        <p:nvPicPr>
          <p:cNvPr id="3" name="Picture 2">
            <a:extLst>
              <a:ext uri="{FF2B5EF4-FFF2-40B4-BE49-F238E27FC236}">
                <a16:creationId xmlns:a16="http://schemas.microsoft.com/office/drawing/2014/main" id="{D115A26C-C747-AFE8-5251-28863F5B93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29306" y="7549394"/>
            <a:ext cx="8581854" cy="5348464"/>
          </a:xfrm>
          <a:prstGeom prst="rect">
            <a:avLst/>
          </a:prstGeom>
        </p:spPr>
      </p:pic>
      <p:sp>
        <p:nvSpPr>
          <p:cNvPr id="7" name="Woodson Principles Critical Thinking and Discussion Questions">
            <a:extLst>
              <a:ext uri="{FF2B5EF4-FFF2-40B4-BE49-F238E27FC236}">
                <a16:creationId xmlns:a16="http://schemas.microsoft.com/office/drawing/2014/main" id="{AC16B53F-5203-58C6-C91C-DC865B67CDA8}"/>
              </a:ext>
            </a:extLst>
          </p:cNvPr>
          <p:cNvSpPr txBox="1">
            <a:spLocks/>
          </p:cNvSpPr>
          <p:nvPr/>
        </p:nvSpPr>
        <p:spPr>
          <a:xfrm>
            <a:off x="5212080" y="7440557"/>
            <a:ext cx="911352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Why was Reeves only charged nearly two years after the incident? Many in the territory saw the prosecution as racially motivated. Reeves was eventually found </a:t>
            </a:r>
            <a:r>
              <a:rPr lang="en-US" sz="4000" i="1" dirty="0">
                <a:solidFill>
                  <a:schemeClr val="bg2">
                    <a:lumMod val="50000"/>
                  </a:schemeClr>
                </a:solidFill>
                <a:latin typeface="Arial" panose="020B0604020202020204" pitchFamily="34" charset="0"/>
                <a:cs typeface="Arial" panose="020B0604020202020204" pitchFamily="34" charset="0"/>
              </a:rPr>
              <a:t>not guilty.</a:t>
            </a:r>
            <a:endParaRPr lang="en-US" sz="4000" dirty="0">
              <a:solidFill>
                <a:schemeClr val="bg2">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293006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Lawman on Trial</a:t>
            </a: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5217058" y="2462671"/>
            <a:ext cx="7031614"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During the trial, the jury concluded that Reeves had tried everything to save Leach’s life after the shooting. </a:t>
            </a:r>
            <a:br>
              <a:rPr lang="en-US" sz="4000" dirty="0">
                <a:solidFill>
                  <a:schemeClr val="bg2">
                    <a:lumMod val="50000"/>
                  </a:schemeClr>
                </a:solidFill>
                <a:latin typeface="Arial" panose="020B0604020202020204" pitchFamily="34" charset="0"/>
                <a:cs typeface="Arial" panose="020B0604020202020204" pitchFamily="34" charset="0"/>
              </a:rPr>
            </a:br>
            <a:endParaRPr lang="en-US" sz="4000" dirty="0">
              <a:solidFill>
                <a:schemeClr val="bg2">
                  <a:lumMod val="50000"/>
                </a:schemeClr>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9BE44E73-F798-F147-858E-2ECC15371B99}"/>
              </a:ext>
            </a:extLst>
          </p:cNvPr>
          <p:cNvSpPr txBox="1"/>
          <p:nvPr/>
        </p:nvSpPr>
        <p:spPr>
          <a:xfrm>
            <a:off x="4984871" y="10529168"/>
            <a:ext cx="9376749" cy="20723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200" i="1" dirty="0">
                <a:solidFill>
                  <a:schemeClr val="bg2">
                    <a:lumMod val="90000"/>
                  </a:schemeClr>
                </a:solidFill>
                <a:latin typeface="Arial" panose="020B0604020202020204" pitchFamily="34" charset="0"/>
                <a:cs typeface="Arial" panose="020B0604020202020204" pitchFamily="34" charset="0"/>
              </a:rPr>
              <a:t>Posse of lawmen protecting a train near Muskogee (then Indian Territory, now Oklahoma), c. 1900. On the far left is the famous Deputy Marshal Bud Ledbetter; in the boxcar doorway is Bass Reeves. </a:t>
            </a:r>
            <a:endParaRPr kumimoji="0" lang="en-US" sz="3200"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endParaRPr>
          </a:p>
        </p:txBody>
      </p:sp>
      <p:pic>
        <p:nvPicPr>
          <p:cNvPr id="7" name="Picture 6">
            <a:extLst>
              <a:ext uri="{FF2B5EF4-FFF2-40B4-BE49-F238E27FC236}">
                <a16:creationId xmlns:a16="http://schemas.microsoft.com/office/drawing/2014/main" id="{6B13481E-89D9-A34F-CFE1-4FED267D24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1645" y="2462671"/>
            <a:ext cx="11889975" cy="7741550"/>
          </a:xfrm>
          <a:prstGeom prst="rect">
            <a:avLst/>
          </a:prstGeom>
          <a:effectLst>
            <a:softEdge rad="60371"/>
          </a:effectLst>
        </p:spPr>
      </p:pic>
      <p:sp>
        <p:nvSpPr>
          <p:cNvPr id="8" name="Woodson Principles Critical Thinking and Discussion Questions">
            <a:extLst>
              <a:ext uri="{FF2B5EF4-FFF2-40B4-BE49-F238E27FC236}">
                <a16:creationId xmlns:a16="http://schemas.microsoft.com/office/drawing/2014/main" id="{BF45D8A3-6D1B-9D24-2FD4-6ED8C3C7A0E8}"/>
              </a:ext>
            </a:extLst>
          </p:cNvPr>
          <p:cNvSpPr txBox="1">
            <a:spLocks/>
          </p:cNvSpPr>
          <p:nvPr/>
        </p:nvSpPr>
        <p:spPr>
          <a:xfrm>
            <a:off x="15217058" y="5815870"/>
            <a:ext cx="7031614"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Despite this </a:t>
            </a:r>
            <a:r>
              <a:rPr lang="en-US" sz="4000" b="1" dirty="0">
                <a:solidFill>
                  <a:schemeClr val="bg2">
                    <a:lumMod val="50000"/>
                  </a:schemeClr>
                </a:solidFill>
                <a:latin typeface="Arial" panose="020B0604020202020204" pitchFamily="34" charset="0"/>
                <a:cs typeface="Arial" panose="020B0604020202020204" pitchFamily="34" charset="0"/>
              </a:rPr>
              <a:t>exoneration</a:t>
            </a:r>
            <a:r>
              <a:rPr lang="en-US" sz="4000" dirty="0">
                <a:solidFill>
                  <a:schemeClr val="bg2">
                    <a:lumMod val="50000"/>
                  </a:schemeClr>
                </a:solidFill>
                <a:latin typeface="Arial" panose="020B0604020202020204" pitchFamily="34" charset="0"/>
                <a:cs typeface="Arial" panose="020B0604020202020204" pitchFamily="34" charset="0"/>
              </a:rPr>
              <a:t>, the trial took a heavy toll on Reeves. He had spent six months in jail. The cost of his legal defense had left him nearly bankrupt, and he was forced to sell his farm. </a:t>
            </a:r>
          </a:p>
        </p:txBody>
      </p:sp>
    </p:spTree>
    <p:extLst>
      <p:ext uri="{BB962C8B-B14F-4D97-AF65-F5344CB8AC3E}">
        <p14:creationId xmlns:p14="http://schemas.microsoft.com/office/powerpoint/2010/main" val="3742630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A Family  Tragedy</a:t>
            </a:r>
            <a:endParaRPr sz="6000" dirty="0"/>
          </a:p>
        </p:txBody>
      </p:sp>
      <p:sp>
        <p:nvSpPr>
          <p:cNvPr id="2" name="Rectangle 1">
            <a:extLst>
              <a:ext uri="{FF2B5EF4-FFF2-40B4-BE49-F238E27FC236}">
                <a16:creationId xmlns:a16="http://schemas.microsoft.com/office/drawing/2014/main" id="{EAF220FF-044E-AC4B-849D-37BF1DEA4909}"/>
              </a:ext>
            </a:extLst>
          </p:cNvPr>
          <p:cNvSpPr/>
          <p:nvPr/>
        </p:nvSpPr>
        <p:spPr>
          <a:xfrm>
            <a:off x="14361620" y="2807134"/>
            <a:ext cx="7873925" cy="7294305"/>
          </a:xfrm>
          <a:prstGeom prst="rect">
            <a:avLst/>
          </a:prstGeom>
        </p:spPr>
        <p:txBody>
          <a:bodyPr wrap="square">
            <a:spAutoFit/>
          </a:bodyPr>
          <a:lstStyle/>
          <a:p>
            <a:r>
              <a:rPr lang="en-US" sz="3900" dirty="0">
                <a:solidFill>
                  <a:schemeClr val="bg2">
                    <a:lumMod val="50000"/>
                  </a:schemeClr>
                </a:solidFill>
                <a:latin typeface="Arial" panose="020B0604020202020204" pitchFamily="34" charset="0"/>
                <a:cs typeface="Arial" panose="020B0604020202020204" pitchFamily="34" charset="0"/>
              </a:rPr>
              <a:t>One of the saddest episodes in Reeves’s life began in 1902 when his son, Bennie, shot and killed his wife during an argument. Bennie went on the run, swearing he would not be taken alive. </a:t>
            </a:r>
          </a:p>
          <a:p>
            <a:endParaRPr lang="en-US" sz="3900" dirty="0">
              <a:solidFill>
                <a:schemeClr val="bg2">
                  <a:lumMod val="50000"/>
                </a:schemeClr>
              </a:solidFill>
              <a:latin typeface="Arial" panose="020B0604020202020204" pitchFamily="34" charset="0"/>
              <a:cs typeface="Arial" panose="020B0604020202020204" pitchFamily="34" charset="0"/>
            </a:endParaRPr>
          </a:p>
          <a:p>
            <a:r>
              <a:rPr lang="en-US" sz="3900" dirty="0">
                <a:solidFill>
                  <a:schemeClr val="bg2">
                    <a:lumMod val="50000"/>
                  </a:schemeClr>
                </a:solidFill>
                <a:latin typeface="Arial" panose="020B0604020202020204" pitchFamily="34" charset="0"/>
                <a:cs typeface="Arial" panose="020B0604020202020204" pitchFamily="34" charset="0"/>
              </a:rPr>
              <a:t>Bass insisted on serving the warrant so that he could persuade Bennie to surrender. Bass Reeves arrested his own son and brought him back to Muskogee for trial. </a:t>
            </a:r>
          </a:p>
        </p:txBody>
      </p:sp>
      <p:pic>
        <p:nvPicPr>
          <p:cNvPr id="6" name="Picture 5">
            <a:extLst>
              <a:ext uri="{FF2B5EF4-FFF2-40B4-BE49-F238E27FC236}">
                <a16:creationId xmlns:a16="http://schemas.microsoft.com/office/drawing/2014/main" id="{4E4EF2AD-3AB8-AA4D-94BC-B2B06B4157D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50770" y="3210847"/>
            <a:ext cx="11137852" cy="6486881"/>
          </a:xfrm>
          <a:prstGeom prst="rect">
            <a:avLst/>
          </a:prstGeom>
          <a:effectLst>
            <a:softEdge rad="63500"/>
          </a:effectLst>
        </p:spPr>
      </p:pic>
      <p:sp>
        <p:nvSpPr>
          <p:cNvPr id="7" name="TextBox 6">
            <a:extLst>
              <a:ext uri="{FF2B5EF4-FFF2-40B4-BE49-F238E27FC236}">
                <a16:creationId xmlns:a16="http://schemas.microsoft.com/office/drawing/2014/main" id="{C1231A56-23F5-3949-A07E-4A6E03589D6C}"/>
              </a:ext>
            </a:extLst>
          </p:cNvPr>
          <p:cNvSpPr txBox="1"/>
          <p:nvPr/>
        </p:nvSpPr>
        <p:spPr>
          <a:xfrm>
            <a:off x="5212080" y="9701052"/>
            <a:ext cx="7873925"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i="1" dirty="0">
                <a:solidFill>
                  <a:schemeClr val="bg2">
                    <a:lumMod val="90000"/>
                  </a:schemeClr>
                </a:solidFill>
                <a:latin typeface="Arial" panose="020B0604020202020204" pitchFamily="34" charset="0"/>
                <a:cs typeface="Arial" panose="020B0604020202020204" pitchFamily="34" charset="0"/>
              </a:rPr>
              <a:t>Bennie Reeves after his arrest.</a:t>
            </a:r>
            <a:endParaRPr kumimoji="0" lang="en-US" sz="3600"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endParaRPr>
          </a:p>
        </p:txBody>
      </p:sp>
    </p:spTree>
    <p:extLst>
      <p:ext uri="{BB962C8B-B14F-4D97-AF65-F5344CB8AC3E}">
        <p14:creationId xmlns:p14="http://schemas.microsoft.com/office/powerpoint/2010/main" val="42921867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dissolv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1907: Statehood – and segregation</a:t>
            </a:r>
            <a:endParaRPr sz="6000" dirty="0"/>
          </a:p>
        </p:txBody>
      </p:sp>
      <p:sp>
        <p:nvSpPr>
          <p:cNvPr id="2" name="Rectangle 1">
            <a:extLst>
              <a:ext uri="{FF2B5EF4-FFF2-40B4-BE49-F238E27FC236}">
                <a16:creationId xmlns:a16="http://schemas.microsoft.com/office/drawing/2014/main" id="{EAF220FF-044E-AC4B-849D-37BF1DEA4909}"/>
              </a:ext>
            </a:extLst>
          </p:cNvPr>
          <p:cNvSpPr/>
          <p:nvPr/>
        </p:nvSpPr>
        <p:spPr>
          <a:xfrm>
            <a:off x="5212080" y="8142746"/>
            <a:ext cx="17305020" cy="4401205"/>
          </a:xfrm>
          <a:prstGeom prst="rect">
            <a:avLst/>
          </a:prstGeom>
        </p:spPr>
        <p:txBody>
          <a:bodyPr wrap="square">
            <a:spAutoFit/>
          </a:bodyPr>
          <a:lstStyle/>
          <a:p>
            <a:r>
              <a:rPr lang="en-US" sz="4000" dirty="0">
                <a:solidFill>
                  <a:schemeClr val="bg2">
                    <a:lumMod val="50000"/>
                  </a:schemeClr>
                </a:solidFill>
                <a:latin typeface="Arial" panose="020B0604020202020204" pitchFamily="34" charset="0"/>
                <a:cs typeface="Arial" panose="020B0604020202020204" pitchFamily="34" charset="0"/>
              </a:rPr>
              <a:t>Of the hundreds of marshals who served under Judge Parker, at least 50 were African American. Their work in law enforcement made the territories safe for newcomers, and Oklahoma statehood possible.</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But the new state’s constitution established segregation. Men like Reeves, who inhabited many cultures at once, were now pushed aside by White settlers who reaped the benefits of the Black marshals’ work.</a:t>
            </a:r>
            <a:endParaRPr lang="en-US" sz="39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p:txBody>
      </p:sp>
      <p:pic>
        <p:nvPicPr>
          <p:cNvPr id="4" name="Picture 3">
            <a:extLst>
              <a:ext uri="{FF2B5EF4-FFF2-40B4-BE49-F238E27FC236}">
                <a16:creationId xmlns:a16="http://schemas.microsoft.com/office/drawing/2014/main" id="{F740A255-92AF-5527-FBC2-241B854458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79407" y="2468103"/>
            <a:ext cx="10964425" cy="5221155"/>
          </a:xfrm>
          <a:prstGeom prst="rect">
            <a:avLst/>
          </a:prstGeom>
        </p:spPr>
      </p:pic>
    </p:spTree>
    <p:extLst>
      <p:ext uri="{BB962C8B-B14F-4D97-AF65-F5344CB8AC3E}">
        <p14:creationId xmlns:p14="http://schemas.microsoft.com/office/powerpoint/2010/main" val="19332287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dissolv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1907: Statehood – and segregation</a:t>
            </a: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212080" y="9911382"/>
            <a:ext cx="1684782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Around 1900, in an act practically unheard of even during Reconstruction, Reeves arrested a White landowner for murder for his role in the lynching of a mixed-race couple. But after Oklahoma joined the union in 1907, Black law enforcement officers were forbidden from policing Whites.</a:t>
            </a:r>
          </a:p>
          <a:p>
            <a:br>
              <a:rPr lang="en-US" sz="4000" dirty="0">
                <a:latin typeface="Arial" panose="020B0604020202020204" pitchFamily="34" charset="0"/>
                <a:cs typeface="Arial" panose="020B0604020202020204" pitchFamily="34" charset="0"/>
              </a:rPr>
            </a:br>
            <a:endParaRPr lang="en-US" sz="40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09F3F808-1180-C8CB-6585-AD23B2FBC8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3249" y="2904728"/>
            <a:ext cx="14793622" cy="5043280"/>
          </a:xfrm>
          <a:prstGeom prst="rect">
            <a:avLst/>
          </a:prstGeom>
        </p:spPr>
      </p:pic>
      <p:sp>
        <p:nvSpPr>
          <p:cNvPr id="6" name="TextBox 5">
            <a:extLst>
              <a:ext uri="{FF2B5EF4-FFF2-40B4-BE49-F238E27FC236}">
                <a16:creationId xmlns:a16="http://schemas.microsoft.com/office/drawing/2014/main" id="{C2DA93D6-FF2E-B42F-F83C-6415CC7C18CB}"/>
              </a:ext>
            </a:extLst>
          </p:cNvPr>
          <p:cNvSpPr txBox="1"/>
          <p:nvPr/>
        </p:nvSpPr>
        <p:spPr>
          <a:xfrm>
            <a:off x="5212081" y="8203671"/>
            <a:ext cx="1014984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i="1" dirty="0">
                <a:solidFill>
                  <a:schemeClr val="bg2">
                    <a:lumMod val="90000"/>
                  </a:schemeClr>
                </a:solidFill>
                <a:latin typeface="Arial" panose="020B0604020202020204" pitchFamily="34" charset="0"/>
                <a:cs typeface="Arial" panose="020B0604020202020204" pitchFamily="34" charset="0"/>
              </a:rPr>
              <a:t>Bass Reeves (far left) and three other African American officers on the Muskogee police force, c. 1900.</a:t>
            </a:r>
            <a:endParaRPr kumimoji="0" lang="en-US" sz="2800"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endParaRPr>
          </a:p>
        </p:txBody>
      </p:sp>
    </p:spTree>
    <p:extLst>
      <p:ext uri="{BB962C8B-B14F-4D97-AF65-F5344CB8AC3E}">
        <p14:creationId xmlns:p14="http://schemas.microsoft.com/office/powerpoint/2010/main" val="2155943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Retirement and Death</a:t>
            </a: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212080" y="2327244"/>
            <a:ext cx="1613562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Later in life, Reeves worked as a marshal in Texas, and concluded his career serving two years as an officer in the Muskogee Police Department. Despite being in his late 60s, Reeves could truthfully brag that he kept his beat crime-free. </a:t>
            </a:r>
          </a:p>
        </p:txBody>
      </p:sp>
      <p:pic>
        <p:nvPicPr>
          <p:cNvPr id="4" name="Picture 3">
            <a:extLst>
              <a:ext uri="{FF2B5EF4-FFF2-40B4-BE49-F238E27FC236}">
                <a16:creationId xmlns:a16="http://schemas.microsoft.com/office/drawing/2014/main" id="{9A13F189-52BB-BD1A-1185-1ECAE331B1E2}"/>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4270182" y="4925811"/>
            <a:ext cx="9224437" cy="6017509"/>
          </a:xfrm>
          <a:prstGeom prst="rect">
            <a:avLst/>
          </a:prstGeom>
          <a:effectLst>
            <a:softEdge rad="63500"/>
          </a:effectLst>
        </p:spPr>
      </p:pic>
      <p:sp>
        <p:nvSpPr>
          <p:cNvPr id="7" name="TextBox 6">
            <a:extLst>
              <a:ext uri="{FF2B5EF4-FFF2-40B4-BE49-F238E27FC236}">
                <a16:creationId xmlns:a16="http://schemas.microsoft.com/office/drawing/2014/main" id="{C5E07D36-CFAD-C466-6B41-B7E47D690CEE}"/>
              </a:ext>
            </a:extLst>
          </p:cNvPr>
          <p:cNvSpPr txBox="1"/>
          <p:nvPr/>
        </p:nvSpPr>
        <p:spPr>
          <a:xfrm>
            <a:off x="14270182" y="11031162"/>
            <a:ext cx="9224437"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i="1" dirty="0">
                <a:solidFill>
                  <a:schemeClr val="bg2">
                    <a:lumMod val="90000"/>
                  </a:schemeClr>
                </a:solidFill>
                <a:latin typeface="Arial" panose="020B0604020202020204" pitchFamily="34" charset="0"/>
                <a:cs typeface="Arial" panose="020B0604020202020204" pitchFamily="34" charset="0"/>
              </a:rPr>
              <a:t>The final known photograph of Bass Reeves (far left), on the steps of the U.S. courthouse with U.S. Marshals and other officers from Indian Territory, on Oklahoma’s “Statehood Day,” 1907.</a:t>
            </a:r>
            <a:endParaRPr kumimoji="0" lang="en-US" sz="2800"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endParaRPr>
          </a:p>
        </p:txBody>
      </p:sp>
      <p:sp>
        <p:nvSpPr>
          <p:cNvPr id="8" name="Woodson Principles Critical Thinking and Discussion Questions">
            <a:extLst>
              <a:ext uri="{FF2B5EF4-FFF2-40B4-BE49-F238E27FC236}">
                <a16:creationId xmlns:a16="http://schemas.microsoft.com/office/drawing/2014/main" id="{7AC49D02-3493-04A2-125D-8E31338DD025}"/>
              </a:ext>
            </a:extLst>
          </p:cNvPr>
          <p:cNvSpPr txBox="1">
            <a:spLocks/>
          </p:cNvSpPr>
          <p:nvPr/>
        </p:nvSpPr>
        <p:spPr>
          <a:xfrm>
            <a:off x="5212080" y="5554428"/>
            <a:ext cx="7379548"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Just a year before his death, age and illness forced him to retire. Bass Reeves died in January 1910 of natural causes.  At that time, his deeds were still widely known in the area.</a:t>
            </a:r>
          </a:p>
        </p:txBody>
      </p:sp>
    </p:spTree>
    <p:extLst>
      <p:ext uri="{BB962C8B-B14F-4D97-AF65-F5344CB8AC3E}">
        <p14:creationId xmlns:p14="http://schemas.microsoft.com/office/powerpoint/2010/main" val="14656675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dissolve">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Bass Reeves Rediscovered</a:t>
            </a:r>
            <a:br>
              <a:rPr lang="en-US" sz="6000" dirty="0"/>
            </a:br>
            <a:br>
              <a:rPr lang="en-US" sz="6000" dirty="0"/>
            </a:b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212079" y="2303646"/>
            <a:ext cx="9314333"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In 2005, Reeves’s great nephew, Judge Paul L. Brady – the first Black American to sit on the federal administrative bench – published </a:t>
            </a:r>
            <a:r>
              <a:rPr lang="en-US" sz="4000" i="1" dirty="0">
                <a:solidFill>
                  <a:schemeClr val="bg2">
                    <a:lumMod val="50000"/>
                  </a:schemeClr>
                </a:solidFill>
                <a:latin typeface="Arial" panose="020B0604020202020204" pitchFamily="34" charset="0"/>
                <a:cs typeface="Arial" panose="020B0604020202020204" pitchFamily="34" charset="0"/>
              </a:rPr>
              <a:t>Black Badge</a:t>
            </a:r>
            <a:r>
              <a:rPr lang="en-US" sz="4000" dirty="0">
                <a:solidFill>
                  <a:schemeClr val="bg2">
                    <a:lumMod val="50000"/>
                  </a:schemeClr>
                </a:solidFill>
                <a:latin typeface="Arial" panose="020B0604020202020204" pitchFamily="34" charset="0"/>
                <a:cs typeface="Arial" panose="020B0604020202020204" pitchFamily="34" charset="0"/>
              </a:rPr>
              <a:t>, a retelling of his ancestor’s life based on the existing historical record and family traditions.</a:t>
            </a:r>
          </a:p>
        </p:txBody>
      </p:sp>
      <p:pic>
        <p:nvPicPr>
          <p:cNvPr id="4" name="Picture 3">
            <a:extLst>
              <a:ext uri="{FF2B5EF4-FFF2-40B4-BE49-F238E27FC236}">
                <a16:creationId xmlns:a16="http://schemas.microsoft.com/office/drawing/2014/main" id="{DB76C9FC-7ADA-C503-37ED-D76AA981E9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24218" y="7992017"/>
            <a:ext cx="8068767" cy="6167821"/>
          </a:xfrm>
          <a:prstGeom prst="rect">
            <a:avLst/>
          </a:prstGeom>
          <a:effectLst>
            <a:softEdge rad="63500"/>
          </a:effectLst>
        </p:spPr>
      </p:pic>
      <p:pic>
        <p:nvPicPr>
          <p:cNvPr id="7" name="Picture 6">
            <a:extLst>
              <a:ext uri="{FF2B5EF4-FFF2-40B4-BE49-F238E27FC236}">
                <a16:creationId xmlns:a16="http://schemas.microsoft.com/office/drawing/2014/main" id="{B0D7DBFC-312F-CF99-C960-4BD327FBA0F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82"/>
          <a:stretch/>
        </p:blipFill>
        <p:spPr>
          <a:xfrm>
            <a:off x="15860444" y="2148590"/>
            <a:ext cx="4810538" cy="7096170"/>
          </a:xfrm>
          <a:prstGeom prst="rect">
            <a:avLst/>
          </a:prstGeom>
          <a:effectLst>
            <a:softEdge rad="63500"/>
          </a:effectLst>
        </p:spPr>
      </p:pic>
      <p:sp>
        <p:nvSpPr>
          <p:cNvPr id="9" name="TextBox 8">
            <a:extLst>
              <a:ext uri="{FF2B5EF4-FFF2-40B4-BE49-F238E27FC236}">
                <a16:creationId xmlns:a16="http://schemas.microsoft.com/office/drawing/2014/main" id="{BFC2D2A6-6172-21F2-122F-E0F713AA3CF2}"/>
              </a:ext>
            </a:extLst>
          </p:cNvPr>
          <p:cNvSpPr txBox="1"/>
          <p:nvPr/>
        </p:nvSpPr>
        <p:spPr>
          <a:xfrm>
            <a:off x="6457646" y="11714123"/>
            <a:ext cx="8068767"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sz="3200"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Judge Paul L. Brady and the cover of his book, </a:t>
            </a:r>
            <a:r>
              <a:rPr kumimoji="0" lang="en-US" sz="3200" b="0"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The Black Badge.</a:t>
            </a:r>
            <a:endParaRPr kumimoji="0" lang="en-US" sz="3200"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endParaRPr>
          </a:p>
        </p:txBody>
      </p:sp>
      <p:sp>
        <p:nvSpPr>
          <p:cNvPr id="8" name="Woodson Principles Critical Thinking and Discussion Questions">
            <a:extLst>
              <a:ext uri="{FF2B5EF4-FFF2-40B4-BE49-F238E27FC236}">
                <a16:creationId xmlns:a16="http://schemas.microsoft.com/office/drawing/2014/main" id="{5613E9EC-136E-E852-9C35-0C8D48CCBAFD}"/>
              </a:ext>
            </a:extLst>
          </p:cNvPr>
          <p:cNvSpPr txBox="1">
            <a:spLocks/>
          </p:cNvSpPr>
          <p:nvPr/>
        </p:nvSpPr>
        <p:spPr>
          <a:xfrm>
            <a:off x="5212080" y="6858000"/>
            <a:ext cx="9580879"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b="1" dirty="0">
                <a:solidFill>
                  <a:schemeClr val="bg2">
                    <a:lumMod val="50000"/>
                  </a:schemeClr>
                </a:solidFill>
                <a:latin typeface="Arial" panose="020B0604020202020204" pitchFamily="34" charset="0"/>
                <a:cs typeface="Arial" panose="020B0604020202020204" pitchFamily="34" charset="0"/>
              </a:rPr>
              <a:t>What people or events from your family’s past have been handed down? </a:t>
            </a:r>
          </a:p>
          <a:p>
            <a:endParaRPr lang="en-US" sz="4000" b="1" dirty="0">
              <a:solidFill>
                <a:schemeClr val="bg2">
                  <a:lumMod val="50000"/>
                </a:schemeClr>
              </a:solidFill>
              <a:latin typeface="Arial" panose="020B0604020202020204" pitchFamily="34" charset="0"/>
              <a:cs typeface="Arial" panose="020B0604020202020204" pitchFamily="34" charset="0"/>
            </a:endParaRPr>
          </a:p>
          <a:p>
            <a:r>
              <a:rPr lang="en-US" sz="4000" b="1" dirty="0">
                <a:solidFill>
                  <a:schemeClr val="bg2">
                    <a:lumMod val="50000"/>
                  </a:schemeClr>
                </a:solidFill>
                <a:latin typeface="Arial" panose="020B0604020202020204" pitchFamily="34" charset="0"/>
                <a:cs typeface="Arial" panose="020B0604020202020204" pitchFamily="34" charset="0"/>
              </a:rPr>
              <a:t>Do you know any stories about, for instance, your great-grandparents – people you didn’t know in life?</a:t>
            </a:r>
            <a:endParaRPr lang="en-US" dirty="0">
              <a:solidFill>
                <a:schemeClr val="bg2">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5752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The Real Lone Ranger?</a:t>
            </a:r>
            <a:endParaRPr sz="6000" dirty="0"/>
          </a:p>
        </p:txBody>
      </p:sp>
      <p:sp>
        <p:nvSpPr>
          <p:cNvPr id="6" name="Rectangle 5">
            <a:extLst>
              <a:ext uri="{FF2B5EF4-FFF2-40B4-BE49-F238E27FC236}">
                <a16:creationId xmlns:a16="http://schemas.microsoft.com/office/drawing/2014/main" id="{F0263955-9CED-D943-AC37-C876C39C5872}"/>
              </a:ext>
            </a:extLst>
          </p:cNvPr>
          <p:cNvSpPr/>
          <p:nvPr/>
        </p:nvSpPr>
        <p:spPr>
          <a:xfrm>
            <a:off x="12192000" y="2532894"/>
            <a:ext cx="9815231" cy="7478970"/>
          </a:xfrm>
          <a:prstGeom prst="rect">
            <a:avLst/>
          </a:prstGeom>
        </p:spPr>
        <p:txBody>
          <a:bodyPr wrap="square">
            <a:spAutoFit/>
          </a:bodyPr>
          <a:lstStyle/>
          <a:p>
            <a:r>
              <a:rPr lang="en-US" sz="4000" dirty="0">
                <a:solidFill>
                  <a:schemeClr val="bg2">
                    <a:lumMod val="50000"/>
                  </a:schemeClr>
                </a:solidFill>
                <a:uFill>
                  <a:solidFill>
                    <a:srgbClr val="000000"/>
                  </a:solidFill>
                </a:uFill>
                <a:latin typeface="Arial" panose="020B0604020202020204" pitchFamily="34" charset="0"/>
                <a:ea typeface="+mn-ea"/>
                <a:cs typeface="Arial" panose="020B0604020202020204" pitchFamily="34" charset="0"/>
                <a:sym typeface="Lato-Light"/>
              </a:rPr>
              <a:t>In his 2006 book </a:t>
            </a:r>
            <a:r>
              <a:rPr lang="en-US" sz="4000" i="1" dirty="0">
                <a:solidFill>
                  <a:schemeClr val="bg2">
                    <a:lumMod val="50000"/>
                  </a:schemeClr>
                </a:solidFill>
                <a:uFill>
                  <a:solidFill>
                    <a:srgbClr val="000000"/>
                  </a:solidFill>
                </a:uFill>
                <a:latin typeface="Arial" panose="020B0604020202020204" pitchFamily="34" charset="0"/>
                <a:ea typeface="+mn-ea"/>
                <a:cs typeface="Arial" panose="020B0604020202020204" pitchFamily="34" charset="0"/>
                <a:sym typeface="Lato-Light"/>
              </a:rPr>
              <a:t>Black Gun, Silver Star</a:t>
            </a:r>
            <a:r>
              <a:rPr lang="en-US" sz="4000" dirty="0">
                <a:solidFill>
                  <a:schemeClr val="bg2">
                    <a:lumMod val="50000"/>
                  </a:schemeClr>
                </a:solidFill>
                <a:uFill>
                  <a:solidFill>
                    <a:srgbClr val="000000"/>
                  </a:solidFill>
                </a:uFill>
                <a:latin typeface="Arial" panose="020B0604020202020204" pitchFamily="34" charset="0"/>
                <a:ea typeface="+mn-ea"/>
                <a:cs typeface="Arial" panose="020B0604020202020204" pitchFamily="34" charset="0"/>
                <a:sym typeface="Lato-Light"/>
              </a:rPr>
              <a:t>, historian Art Burton even speculated that the American pulp western hero, the Lone Ranger, was based on Reeves. </a:t>
            </a:r>
          </a:p>
          <a:p>
            <a:endParaRPr lang="en-US" sz="4000" dirty="0">
              <a:solidFill>
                <a:schemeClr val="bg2">
                  <a:lumMod val="50000"/>
                </a:schemeClr>
              </a:solidFill>
              <a:uFill>
                <a:solidFill>
                  <a:srgbClr val="000000"/>
                </a:solidFill>
              </a:uFill>
              <a:latin typeface="Arial" panose="020B0604020202020204" pitchFamily="34" charset="0"/>
              <a:ea typeface="+mn-ea"/>
              <a:cs typeface="Arial" panose="020B0604020202020204" pitchFamily="34" charset="0"/>
              <a:sym typeface="Lato-Light"/>
            </a:endParaRPr>
          </a:p>
          <a:p>
            <a:r>
              <a:rPr lang="en-US" sz="4000" dirty="0">
                <a:solidFill>
                  <a:schemeClr val="bg2">
                    <a:lumMod val="50000"/>
                  </a:schemeClr>
                </a:solidFill>
                <a:uFill>
                  <a:solidFill>
                    <a:srgbClr val="000000"/>
                  </a:solidFill>
                </a:uFill>
                <a:latin typeface="Arial" panose="020B0604020202020204" pitchFamily="34" charset="0"/>
                <a:ea typeface="+mn-ea"/>
                <a:cs typeface="Arial" panose="020B0604020202020204" pitchFamily="34" charset="0"/>
                <a:sym typeface="Lato-Light"/>
              </a:rPr>
              <a:t>This is unlikely – the Lone Ranger was created in 1933 for a radio drama at station WXYZ in Detroit. Notes from the production state the character was created as a variation on similar masked hero characters popular at the time, like Zorro or Robin Hood. </a:t>
            </a:r>
            <a:endParaRPr lang="en-US" sz="4000" dirty="0">
              <a:solidFill>
                <a:schemeClr val="bg2">
                  <a:lumMod val="50000"/>
                </a:schemeClr>
              </a:solidFill>
              <a:latin typeface="Arial" panose="020B0604020202020204" pitchFamily="34" charset="0"/>
              <a:cs typeface="Arial" panose="020B0604020202020204" pitchFamily="34" charset="0"/>
            </a:endParaRPr>
          </a:p>
        </p:txBody>
      </p:sp>
      <p:pic>
        <p:nvPicPr>
          <p:cNvPr id="20" name="Picture 19">
            <a:extLst>
              <a:ext uri="{FF2B5EF4-FFF2-40B4-BE49-F238E27FC236}">
                <a16:creationId xmlns:a16="http://schemas.microsoft.com/office/drawing/2014/main" id="{912A22AE-C358-8C47-AE21-66EFB7C73787}"/>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2155096" y="2466110"/>
            <a:ext cx="9254877" cy="7143722"/>
          </a:xfrm>
          <a:prstGeom prst="rect">
            <a:avLst/>
          </a:prstGeom>
          <a:effectLst>
            <a:softEdge rad="190500"/>
          </a:effectLst>
        </p:spPr>
      </p:pic>
      <p:sp>
        <p:nvSpPr>
          <p:cNvPr id="8" name="TextBox 7">
            <a:extLst>
              <a:ext uri="{FF2B5EF4-FFF2-40B4-BE49-F238E27FC236}">
                <a16:creationId xmlns:a16="http://schemas.microsoft.com/office/drawing/2014/main" id="{D9085F72-EC7A-AA40-B9FC-4E6D8C937DDF}"/>
              </a:ext>
            </a:extLst>
          </p:cNvPr>
          <p:cNvSpPr txBox="1"/>
          <p:nvPr/>
        </p:nvSpPr>
        <p:spPr>
          <a:xfrm>
            <a:off x="5212080" y="9815106"/>
            <a:ext cx="5850082" cy="20723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200" dirty="0">
                <a:solidFill>
                  <a:schemeClr val="bg2">
                    <a:lumMod val="90000"/>
                  </a:schemeClr>
                </a:solidFill>
                <a:latin typeface="Arial" panose="020B0604020202020204" pitchFamily="34" charset="0"/>
                <a:ea typeface="+mn-ea"/>
                <a:cs typeface="Arial" panose="020B0604020202020204" pitchFamily="34" charset="0"/>
              </a:rPr>
              <a:t>Still from the popular 1950s television series </a:t>
            </a:r>
            <a:r>
              <a:rPr lang="en-US" sz="3200" i="1" dirty="0">
                <a:solidFill>
                  <a:schemeClr val="bg2">
                    <a:lumMod val="90000"/>
                  </a:schemeClr>
                </a:solidFill>
                <a:latin typeface="Arial" panose="020B0604020202020204" pitchFamily="34" charset="0"/>
                <a:ea typeface="+mn-ea"/>
                <a:cs typeface="Arial" panose="020B0604020202020204" pitchFamily="34" charset="0"/>
              </a:rPr>
              <a:t>The Lone Ranger</a:t>
            </a:r>
            <a:r>
              <a:rPr lang="en-US" sz="3200" dirty="0">
                <a:solidFill>
                  <a:schemeClr val="bg2">
                    <a:lumMod val="90000"/>
                  </a:schemeClr>
                </a:solidFill>
                <a:latin typeface="Arial" panose="020B0604020202020204" pitchFamily="34" charset="0"/>
                <a:ea typeface="+mn-ea"/>
                <a:cs typeface="Arial" panose="020B0604020202020204" pitchFamily="34" charset="0"/>
              </a:rPr>
              <a:t>, adapted from the 1930s radio drama.</a:t>
            </a:r>
            <a:endParaRPr kumimoji="0" lang="en-US" sz="3200"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endParaRPr>
          </a:p>
        </p:txBody>
      </p:sp>
      <p:sp>
        <p:nvSpPr>
          <p:cNvPr id="7" name="Woodson Principles Critical Thinking and Discussion Questions">
            <a:extLst>
              <a:ext uri="{FF2B5EF4-FFF2-40B4-BE49-F238E27FC236}">
                <a16:creationId xmlns:a16="http://schemas.microsoft.com/office/drawing/2014/main" id="{3A74BCCF-AE69-0B4E-8232-0C4415FD0F79}"/>
              </a:ext>
            </a:extLst>
          </p:cNvPr>
          <p:cNvSpPr txBox="1">
            <a:spLocks/>
          </p:cNvSpPr>
          <p:nvPr/>
        </p:nvSpPr>
        <p:spPr>
          <a:xfrm>
            <a:off x="12191999" y="10530143"/>
            <a:ext cx="981523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b="1" dirty="0">
                <a:solidFill>
                  <a:schemeClr val="bg2">
                    <a:lumMod val="50000"/>
                  </a:schemeClr>
                </a:solidFill>
                <a:latin typeface="Arial" panose="020B0604020202020204" pitchFamily="34" charset="0"/>
                <a:cs typeface="Arial" panose="020B0604020202020204" pitchFamily="34" charset="0"/>
              </a:rPr>
              <a:t>Can you name some fictional characters that closely resemble real, historical figures? </a:t>
            </a:r>
            <a:endParaRPr lang="en-US" dirty="0">
              <a:solidFill>
                <a:schemeClr val="bg2">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08813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The Legend Continues</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212080" y="2397587"/>
            <a:ext cx="735279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But Reeves's documented adventures as a peace officer are just as exciting as anything in fictional Westerns. </a:t>
            </a:r>
            <a:br>
              <a:rPr lang="en-US" sz="4000" dirty="0">
                <a:solidFill>
                  <a:schemeClr val="bg2">
                    <a:lumMod val="50000"/>
                  </a:schemeClr>
                </a:solidFill>
                <a:latin typeface="Arial" panose="020B0604020202020204" pitchFamily="34" charset="0"/>
                <a:cs typeface="Arial" panose="020B0604020202020204" pitchFamily="34" charset="0"/>
              </a:rPr>
            </a:br>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As his fame grows in the twenty-first century, the idea that Reeves was “the real Lone Ranger” has become yet another part of the Bass Reeves legend.</a:t>
            </a:r>
            <a:br>
              <a:rPr lang="en-US" sz="4000" dirty="0">
                <a:solidFill>
                  <a:schemeClr val="bg2">
                    <a:lumMod val="50000"/>
                  </a:schemeClr>
                </a:solidFill>
                <a:latin typeface="Arial" panose="020B0604020202020204" pitchFamily="34" charset="0"/>
                <a:cs typeface="Arial" panose="020B0604020202020204" pitchFamily="34" charset="0"/>
              </a:rPr>
            </a:br>
            <a:endParaRPr lang="en-US" sz="4000" dirty="0">
              <a:solidFill>
                <a:schemeClr val="bg2">
                  <a:lumMod val="50000"/>
                </a:schemeClr>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F218C28A-7F43-314E-886E-FA64E2F2D1E2}"/>
              </a:ext>
            </a:extLst>
          </p:cNvPr>
          <p:cNvSpPr txBox="1"/>
          <p:nvPr/>
        </p:nvSpPr>
        <p:spPr>
          <a:xfrm>
            <a:off x="6279214" y="12617369"/>
            <a:ext cx="7746159"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kumimoji="0" lang="en-US" sz="2800"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Cover of </a:t>
            </a:r>
            <a:r>
              <a:rPr kumimoji="0" lang="en-US" sz="2800" b="0"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True West</a:t>
            </a:r>
            <a:r>
              <a:rPr kumimoji="0" lang="en-US" sz="2800"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 magazine, Feb/March 2021</a:t>
            </a:r>
          </a:p>
        </p:txBody>
      </p:sp>
      <p:pic>
        <p:nvPicPr>
          <p:cNvPr id="11" name="Picture 10">
            <a:extLst>
              <a:ext uri="{FF2B5EF4-FFF2-40B4-BE49-F238E27FC236}">
                <a16:creationId xmlns:a16="http://schemas.microsoft.com/office/drawing/2014/main" id="{8C973F37-B4C3-B648-9AD4-82309735B55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3788862" y="0"/>
            <a:ext cx="11776894" cy="13716000"/>
          </a:xfrm>
          <a:prstGeom prst="rect">
            <a:avLst/>
          </a:prstGeom>
        </p:spPr>
      </p:pic>
    </p:spTree>
    <p:extLst>
      <p:ext uri="{BB962C8B-B14F-4D97-AF65-F5344CB8AC3E}">
        <p14:creationId xmlns:p14="http://schemas.microsoft.com/office/powerpoint/2010/main" val="1445433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dissolv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8EB6950-EE6C-4583-83AB-9CE6294270D1}"/>
              </a:ext>
            </a:extLst>
          </p:cNvPr>
          <p:cNvPicPr>
            <a:picLocks noChangeAspect="1"/>
          </p:cNvPicPr>
          <p:nvPr/>
        </p:nvPicPr>
        <p:blipFill rotWithShape="1">
          <a:blip r:embed="rId3" cstate="email">
            <a:alphaModFix amt="84000"/>
            <a:extLst>
              <a:ext uri="{28A0092B-C50C-407E-A947-70E740481C1C}">
                <a14:useLocalDpi xmlns:a14="http://schemas.microsoft.com/office/drawing/2010/main" val="0"/>
              </a:ext>
            </a:extLst>
          </a:blip>
          <a:srcRect/>
          <a:stretch/>
        </p:blipFill>
        <p:spPr>
          <a:xfrm>
            <a:off x="5024903" y="2559064"/>
            <a:ext cx="8831727" cy="10051750"/>
          </a:xfrm>
          <a:prstGeom prst="rect">
            <a:avLst/>
          </a:prstGeom>
          <a:effectLst>
            <a:softEdge rad="65212"/>
          </a:effectLst>
        </p:spPr>
      </p:pic>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Shootout in the Cherokee Nation</a:t>
            </a:r>
            <a:br>
              <a:rPr lang="en-US" sz="6000" dirty="0"/>
            </a:br>
            <a:br>
              <a:rPr lang="en-US" sz="6000" dirty="0"/>
            </a:b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559064"/>
            <a:ext cx="11080293"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br>
              <a:rPr lang="en-US" sz="4000" dirty="0">
                <a:latin typeface="Arial" panose="020B0604020202020204" pitchFamily="34" charset="0"/>
                <a:cs typeface="Arial" panose="020B0604020202020204" pitchFamily="34" charset="0"/>
              </a:rPr>
            </a:br>
            <a:endParaRPr lang="en-US" sz="39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88040FC1-E2C6-894F-9230-742AEA90B85F}"/>
              </a:ext>
            </a:extLst>
          </p:cNvPr>
          <p:cNvSpPr txBox="1"/>
          <p:nvPr/>
        </p:nvSpPr>
        <p:spPr>
          <a:xfrm>
            <a:off x="17687925" y="12420561"/>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Arial" panose="020B0604020202020204" pitchFamily="34" charset="0"/>
              <a:cs typeface="Arial" panose="020B0604020202020204" pitchFamily="34" charset="0"/>
              <a:sym typeface="Bodoni SvtyTwo ITC TT-Book"/>
            </a:endParaRPr>
          </a:p>
        </p:txBody>
      </p:sp>
      <p:sp>
        <p:nvSpPr>
          <p:cNvPr id="8" name="Woodson Principles Critical Thinking and Discussion Questions">
            <a:extLst>
              <a:ext uri="{FF2B5EF4-FFF2-40B4-BE49-F238E27FC236}">
                <a16:creationId xmlns:a16="http://schemas.microsoft.com/office/drawing/2014/main" id="{5EEACB8C-3A8C-BF44-97A3-B1265BC759E1}"/>
              </a:ext>
            </a:extLst>
          </p:cNvPr>
          <p:cNvSpPr txBox="1">
            <a:spLocks/>
          </p:cNvSpPr>
          <p:nvPr/>
        </p:nvSpPr>
        <p:spPr>
          <a:xfrm>
            <a:off x="14461651" y="2432172"/>
            <a:ext cx="815437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Bass Reeves was hard not to notice, even in the wind and rain: over six feet tall, wearing a black cowboy hat and sporting a long walrus mustache, Reeves was the first Black man to be sworn in as a U.S. Marshal west of the Mississippi River. </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He was known to be fair and</a:t>
            </a:r>
            <a:r>
              <a:rPr lang="en-US" sz="4000" b="1" dirty="0">
                <a:solidFill>
                  <a:schemeClr val="bg2">
                    <a:lumMod val="50000"/>
                  </a:schemeClr>
                </a:solidFill>
                <a:latin typeface="Arial" panose="020B0604020202020204" pitchFamily="34" charset="0"/>
                <a:cs typeface="Arial" panose="020B0604020202020204" pitchFamily="34" charset="0"/>
              </a:rPr>
              <a:t> jovial </a:t>
            </a:r>
            <a:r>
              <a:rPr lang="en-US" sz="4000" dirty="0">
                <a:solidFill>
                  <a:schemeClr val="bg2">
                    <a:lumMod val="50000"/>
                  </a:schemeClr>
                </a:solidFill>
                <a:latin typeface="Arial" panose="020B0604020202020204" pitchFamily="34" charset="0"/>
                <a:cs typeface="Arial" panose="020B0604020202020204" pitchFamily="34" charset="0"/>
              </a:rPr>
              <a:t>– unless he was forced to defend himself. </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Relentless in the pursuit of justice, Bass Reeves was the last person most outlaws wanted on their tail.</a:t>
            </a:r>
            <a:endParaRPr lang="en-US" sz="3900" dirty="0">
              <a:solidFill>
                <a:schemeClr val="bg2">
                  <a:lumMod val="50000"/>
                </a:schemeClr>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F43A0356-EAA1-C6BB-39AA-C02933F68AD4}"/>
              </a:ext>
            </a:extLst>
          </p:cNvPr>
          <p:cNvPicPr>
            <a:picLocks noChangeAspect="1"/>
          </p:cNvPicPr>
          <p:nvPr/>
        </p:nvPicPr>
        <p:blipFill rotWithShape="1">
          <a:blip r:embed="rId4" cstate="email">
            <a:alphaModFix/>
            <a:extLst>
              <a:ext uri="{28A0092B-C50C-407E-A947-70E740481C1C}">
                <a14:useLocalDpi xmlns:a14="http://schemas.microsoft.com/office/drawing/2010/main" val="0"/>
              </a:ext>
            </a:extLst>
          </a:blip>
          <a:srcRect t="3599" r="19820"/>
          <a:stretch/>
        </p:blipFill>
        <p:spPr>
          <a:xfrm>
            <a:off x="5083518" y="2202479"/>
            <a:ext cx="8614486" cy="10357272"/>
          </a:xfrm>
          <a:prstGeom prst="rect">
            <a:avLst/>
          </a:prstGeom>
        </p:spPr>
      </p:pic>
      <p:sp>
        <p:nvSpPr>
          <p:cNvPr id="11" name="TextBox 10">
            <a:extLst>
              <a:ext uri="{FF2B5EF4-FFF2-40B4-BE49-F238E27FC236}">
                <a16:creationId xmlns:a16="http://schemas.microsoft.com/office/drawing/2014/main" id="{0349777E-BA1B-E8D0-D7FC-D7786AD95CD2}"/>
              </a:ext>
            </a:extLst>
          </p:cNvPr>
          <p:cNvSpPr txBox="1"/>
          <p:nvPr/>
        </p:nvSpPr>
        <p:spPr>
          <a:xfrm>
            <a:off x="5024903" y="12687300"/>
            <a:ext cx="1585389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i="1" dirty="0">
                <a:solidFill>
                  <a:schemeClr val="bg2">
                    <a:lumMod val="90000"/>
                  </a:schemeClr>
                </a:solidFill>
                <a:latin typeface="Arial" panose="020B0604020202020204" pitchFamily="34" charset="0"/>
                <a:ea typeface="+mn-ea"/>
                <a:cs typeface="Arial" panose="020B0604020202020204" pitchFamily="34" charset="0"/>
              </a:rPr>
              <a:t>Silhouette of the Bass Reeves monument in Fort Smith, Arkansas.</a:t>
            </a:r>
            <a:endParaRPr kumimoji="0" lang="en-US"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endParaRPr>
          </a:p>
        </p:txBody>
      </p:sp>
    </p:spTree>
    <p:extLst>
      <p:ext uri="{BB962C8B-B14F-4D97-AF65-F5344CB8AC3E}">
        <p14:creationId xmlns:p14="http://schemas.microsoft.com/office/powerpoint/2010/main" val="7288416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dissolve">
                                      <p:cBhvr>
                                        <p:cTn id="13" dur="500"/>
                                        <p:tgtEl>
                                          <p:spTgt spid="8">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8">
                                            <p:txEl>
                                              <p:pRg st="4" end="4"/>
                                            </p:txEl>
                                          </p:spTgt>
                                        </p:tgtEl>
                                        <p:attrNameLst>
                                          <p:attrName>style.visibility</p:attrName>
                                        </p:attrNameLst>
                                      </p:cBhvr>
                                      <p:to>
                                        <p:strVal val="visible"/>
                                      </p:to>
                                    </p:set>
                                    <p:animEffect transition="in" filter="dissolve">
                                      <p:cBhvr>
                                        <p:cTn id="16"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277686" y="1371600"/>
            <a:ext cx="19177347" cy="991191"/>
          </a:xfrm>
          <a:prstGeom prst="rect">
            <a:avLst/>
          </a:prstGeom>
        </p:spPr>
        <p:txBody>
          <a:bodyPr>
            <a:noAutofit/>
          </a:bodyPr>
          <a:lstStyle/>
          <a:p>
            <a:r>
              <a:rPr lang="en-US" sz="4800" b="1" dirty="0">
                <a:solidFill>
                  <a:schemeClr val="bg2">
                    <a:lumMod val="50000"/>
                  </a:schemeClr>
                </a:solidFill>
                <a:latin typeface="Arial" panose="020B0604020202020204" pitchFamily="34" charset="0"/>
              </a:rPr>
              <a:t>Vocabulary</a:t>
            </a:r>
          </a:p>
        </p:txBody>
      </p:sp>
      <p:sp>
        <p:nvSpPr>
          <p:cNvPr id="2" name="Rectangle 1">
            <a:extLst>
              <a:ext uri="{FF2B5EF4-FFF2-40B4-BE49-F238E27FC236}">
                <a16:creationId xmlns:a16="http://schemas.microsoft.com/office/drawing/2014/main" id="{A82D3F23-7F3A-1F44-8659-239C01B5776D}"/>
              </a:ext>
            </a:extLst>
          </p:cNvPr>
          <p:cNvSpPr/>
          <p:nvPr/>
        </p:nvSpPr>
        <p:spPr>
          <a:xfrm>
            <a:off x="5486400" y="2650626"/>
            <a:ext cx="4158583" cy="6863417"/>
          </a:xfrm>
          <a:prstGeom prst="rect">
            <a:avLst/>
          </a:prstGeom>
        </p:spPr>
        <p:txBody>
          <a:bodyPr wrap="square">
            <a:spAutoFit/>
          </a:bodyPr>
          <a:lstStyle/>
          <a:p>
            <a:r>
              <a:rPr lang="en-US" sz="4000" dirty="0">
                <a:solidFill>
                  <a:schemeClr val="bg2">
                    <a:lumMod val="50000"/>
                  </a:schemeClr>
                </a:solidFill>
                <a:latin typeface="Arial" panose="020B0604020202020204" pitchFamily="34" charset="0"/>
                <a:cs typeface="Arial" panose="020B0604020202020204" pitchFamily="34" charset="0"/>
              </a:rPr>
              <a:t>boisterous</a:t>
            </a:r>
          </a:p>
          <a:p>
            <a:r>
              <a:rPr lang="en-US" sz="4000" dirty="0">
                <a:solidFill>
                  <a:schemeClr val="bg2">
                    <a:lumMod val="50000"/>
                  </a:schemeClr>
                </a:solidFill>
                <a:latin typeface="Arial" panose="020B0604020202020204" pitchFamily="34" charset="0"/>
                <a:cs typeface="Arial" panose="020B0604020202020204" pitchFamily="34" charset="0"/>
              </a:rPr>
              <a:t>caliber</a:t>
            </a:r>
          </a:p>
          <a:p>
            <a:r>
              <a:rPr lang="en-US" sz="4000" dirty="0">
                <a:solidFill>
                  <a:schemeClr val="bg2">
                    <a:lumMod val="50000"/>
                  </a:schemeClr>
                </a:solidFill>
                <a:latin typeface="Arial" panose="020B0604020202020204" pitchFamily="34" charset="0"/>
                <a:cs typeface="Arial" panose="020B0604020202020204" pitchFamily="34" charset="0"/>
              </a:rPr>
              <a:t>embellish</a:t>
            </a:r>
          </a:p>
          <a:p>
            <a:r>
              <a:rPr lang="en-US" sz="4000" dirty="0">
                <a:solidFill>
                  <a:schemeClr val="bg2">
                    <a:lumMod val="50000"/>
                  </a:schemeClr>
                </a:solidFill>
                <a:latin typeface="Arial" panose="020B0604020202020204" pitchFamily="34" charset="0"/>
                <a:cs typeface="Arial" panose="020B0604020202020204" pitchFamily="34" charset="0"/>
              </a:rPr>
              <a:t>exonerate</a:t>
            </a:r>
          </a:p>
          <a:p>
            <a:r>
              <a:rPr lang="en-US" sz="4000" dirty="0">
                <a:solidFill>
                  <a:schemeClr val="bg2">
                    <a:lumMod val="50000"/>
                  </a:schemeClr>
                </a:solidFill>
                <a:latin typeface="Arial" panose="020B0604020202020204" pitchFamily="34" charset="0"/>
                <a:cs typeface="Arial" panose="020B0604020202020204" pitchFamily="34" charset="0"/>
              </a:rPr>
              <a:t>jovial</a:t>
            </a:r>
          </a:p>
          <a:p>
            <a:r>
              <a:rPr lang="en-US" sz="4000" dirty="0">
                <a:solidFill>
                  <a:schemeClr val="bg2">
                    <a:lumMod val="50000"/>
                  </a:schemeClr>
                </a:solidFill>
                <a:latin typeface="Arial" panose="020B0604020202020204" pitchFamily="34" charset="0"/>
                <a:cs typeface="Arial" panose="020B0604020202020204" pitchFamily="34" charset="0"/>
              </a:rPr>
              <a:t>marksmanship</a:t>
            </a:r>
          </a:p>
          <a:p>
            <a:r>
              <a:rPr lang="en-US" sz="4000" dirty="0">
                <a:solidFill>
                  <a:schemeClr val="bg2">
                    <a:lumMod val="50000"/>
                  </a:schemeClr>
                </a:solidFill>
                <a:latin typeface="Arial" panose="020B0604020202020204" pitchFamily="34" charset="0"/>
                <a:cs typeface="Arial" panose="020B0604020202020204" pitchFamily="34" charset="0"/>
              </a:rPr>
              <a:t>notorious</a:t>
            </a:r>
          </a:p>
          <a:p>
            <a:r>
              <a:rPr lang="en-US" sz="4000" dirty="0">
                <a:solidFill>
                  <a:schemeClr val="bg2">
                    <a:lumMod val="50000"/>
                  </a:schemeClr>
                </a:solidFill>
                <a:latin typeface="Arial" panose="020B0604020202020204" pitchFamily="34" charset="0"/>
                <a:cs typeface="Arial" panose="020B0604020202020204" pitchFamily="34" charset="0"/>
              </a:rPr>
              <a:t>posse</a:t>
            </a:r>
          </a:p>
          <a:p>
            <a:r>
              <a:rPr lang="en-US" sz="4000" dirty="0">
                <a:solidFill>
                  <a:schemeClr val="bg2">
                    <a:lumMod val="50000"/>
                  </a:schemeClr>
                </a:solidFill>
                <a:latin typeface="Arial" panose="020B0604020202020204" pitchFamily="34" charset="0"/>
                <a:cs typeface="Arial" panose="020B0604020202020204" pitchFamily="34" charset="0"/>
              </a:rPr>
              <a:t>pungent</a:t>
            </a:r>
          </a:p>
          <a:p>
            <a:r>
              <a:rPr lang="en-US" sz="4000" dirty="0">
                <a:solidFill>
                  <a:schemeClr val="bg2">
                    <a:lumMod val="50000"/>
                  </a:schemeClr>
                </a:solidFill>
                <a:latin typeface="Arial" panose="020B0604020202020204" pitchFamily="34" charset="0"/>
                <a:cs typeface="Arial" panose="020B0604020202020204" pitchFamily="34" charset="0"/>
              </a:rPr>
              <a:t>refuge</a:t>
            </a:r>
          </a:p>
          <a:p>
            <a:r>
              <a:rPr lang="en-US" sz="4000" dirty="0">
                <a:solidFill>
                  <a:schemeClr val="bg2">
                    <a:lumMod val="50000"/>
                  </a:schemeClr>
                </a:solidFill>
                <a:latin typeface="Arial" panose="020B0604020202020204" pitchFamily="34" charset="0"/>
                <a:cs typeface="Arial" panose="020B0604020202020204" pitchFamily="34" charset="0"/>
              </a:rPr>
              <a:t>ruse</a:t>
            </a:r>
          </a:p>
        </p:txBody>
      </p:sp>
      <p:sp>
        <p:nvSpPr>
          <p:cNvPr id="5" name="TextBox 4">
            <a:extLst>
              <a:ext uri="{FF2B5EF4-FFF2-40B4-BE49-F238E27FC236}">
                <a16:creationId xmlns:a16="http://schemas.microsoft.com/office/drawing/2014/main" id="{0AFA99DF-E775-4F7F-54A6-23CDE6AFD6AD}"/>
              </a:ext>
            </a:extLst>
          </p:cNvPr>
          <p:cNvSpPr txBox="1"/>
          <p:nvPr/>
        </p:nvSpPr>
        <p:spPr>
          <a:xfrm>
            <a:off x="8954205" y="11975034"/>
            <a:ext cx="6475590"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sz="3600"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Bass Reeves on Oklahoma</a:t>
            </a:r>
            <a:r>
              <a:rPr kumimoji="0" lang="en-US" sz="3600" b="0" i="1" u="none" strike="noStrike" cap="none" spc="0" normalizeH="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 statehood day, 1907.</a:t>
            </a:r>
            <a:endParaRPr kumimoji="0" lang="en-US" sz="3600" b="0"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endParaRPr>
          </a:p>
        </p:txBody>
      </p:sp>
      <p:pic>
        <p:nvPicPr>
          <p:cNvPr id="6" name="Picture 5">
            <a:extLst>
              <a:ext uri="{FF2B5EF4-FFF2-40B4-BE49-F238E27FC236}">
                <a16:creationId xmlns:a16="http://schemas.microsoft.com/office/drawing/2014/main" id="{DECE2730-E700-DFD5-195C-DE009CB336F2}"/>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7015792" y="-49980"/>
            <a:ext cx="7447722" cy="14044276"/>
          </a:xfrm>
          <a:prstGeom prst="rect">
            <a:avLst/>
          </a:prstGeom>
        </p:spPr>
      </p:pic>
    </p:spTree>
    <p:extLst>
      <p:ext uri="{BB962C8B-B14F-4D97-AF65-F5344CB8AC3E}">
        <p14:creationId xmlns:p14="http://schemas.microsoft.com/office/powerpoint/2010/main" val="4044115670"/>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2992E12-2276-474A-A1CE-9525718557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Tree>
    <p:extLst>
      <p:ext uri="{BB962C8B-B14F-4D97-AF65-F5344CB8AC3E}">
        <p14:creationId xmlns:p14="http://schemas.microsoft.com/office/powerpoint/2010/main" val="3773641510"/>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8F92499-0D94-3F17-1D39-EC146D97783D}"/>
              </a:ext>
            </a:extLst>
          </p:cNvPr>
          <p:cNvPicPr>
            <a:picLocks noChangeAspect="1"/>
          </p:cNvPicPr>
          <p:nvPr/>
        </p:nvPicPr>
        <p:blipFill rotWithShape="1">
          <a:blip r:embed="rId3" cstate="email">
            <a:alphaModFix amt="83000"/>
            <a:extLst>
              <a:ext uri="{28A0092B-C50C-407E-A947-70E740481C1C}">
                <a14:useLocalDpi xmlns:a14="http://schemas.microsoft.com/office/drawing/2010/main" val="0"/>
              </a:ext>
            </a:extLst>
          </a:blip>
          <a:srcRect/>
          <a:stretch/>
        </p:blipFill>
        <p:spPr>
          <a:xfrm>
            <a:off x="17235056" y="0"/>
            <a:ext cx="8584778" cy="13716000"/>
          </a:xfrm>
          <a:prstGeom prst="rect">
            <a:avLst/>
          </a:prstGeom>
          <a:effectLst>
            <a:softEdge rad="0"/>
          </a:effectLst>
        </p:spPr>
      </p:pic>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Shootout in the Cherokee Nation</a:t>
            </a:r>
            <a:br>
              <a:rPr lang="en-US" sz="6000" dirty="0"/>
            </a:br>
            <a:br>
              <a:rPr lang="en-US" sz="6000" dirty="0"/>
            </a:b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212080" y="2291972"/>
            <a:ext cx="1022467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But Dozier thought he was smarter and faster than Reeves. For over a decade Dozier had slipped past every officer sent to arrest him. When Dozier heard that Reeves was tracking him, he sent word to the Marshal: if Reeves tried to capture him, Dozier would shoot to kill.</a:t>
            </a:r>
          </a:p>
          <a:p>
            <a:br>
              <a:rPr lang="en-US" sz="4000" dirty="0">
                <a:solidFill>
                  <a:schemeClr val="bg2">
                    <a:lumMod val="50000"/>
                  </a:schemeClr>
                </a:solidFill>
                <a:latin typeface="Arial" panose="020B0604020202020204" pitchFamily="34" charset="0"/>
                <a:cs typeface="Arial" panose="020B0604020202020204" pitchFamily="34" charset="0"/>
              </a:rPr>
            </a:br>
            <a:r>
              <a:rPr lang="en-US" sz="4000" dirty="0">
                <a:solidFill>
                  <a:schemeClr val="bg2">
                    <a:lumMod val="50000"/>
                  </a:schemeClr>
                </a:solidFill>
                <a:latin typeface="Arial" panose="020B0604020202020204" pitchFamily="34" charset="0"/>
                <a:cs typeface="Arial" panose="020B0604020202020204" pitchFamily="34" charset="0"/>
              </a:rPr>
              <a:t>But Reeves wouldn’t quit, and now it looked like Dozier would make good on his threat. </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As Reeves and his companion sought shelter from the storm in a ravine, Dozier fired from above. The bullet whistled past the marshal’s head, and he dove for cover.</a:t>
            </a:r>
          </a:p>
          <a:p>
            <a:pPr hangingPunct="1"/>
            <a:endParaRPr lang="en-US"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28A4876E-2EAC-9987-6DD5-CA4993D99C72}"/>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100000"/>
                    </a14:imgEffect>
                    <a14:imgEffect>
                      <a14:colorTemperature colorTemp="11500"/>
                    </a14:imgEffect>
                    <a14:imgEffect>
                      <a14:saturation sat="0"/>
                    </a14:imgEffect>
                    <a14:imgEffect>
                      <a14:brightnessContrast bright="-100000" contrast="100000"/>
                    </a14:imgEffect>
                  </a14:imgLayer>
                </a14:imgProps>
              </a:ext>
              <a:ext uri="{28A0092B-C50C-407E-A947-70E740481C1C}">
                <a14:useLocalDpi xmlns:a14="http://schemas.microsoft.com/office/drawing/2010/main" val="0"/>
              </a:ext>
            </a:extLst>
          </a:blip>
          <a:srcRect l="27703" t="22953" r="27923" b="37107"/>
          <a:stretch/>
        </p:blipFill>
        <p:spPr>
          <a:xfrm>
            <a:off x="15066493" y="1829093"/>
            <a:ext cx="9401255" cy="12017694"/>
          </a:xfrm>
          <a:prstGeom prst="rect">
            <a:avLst/>
          </a:prstGeom>
        </p:spPr>
      </p:pic>
      <p:sp>
        <p:nvSpPr>
          <p:cNvPr id="2" name="TextBox 1">
            <a:extLst>
              <a:ext uri="{FF2B5EF4-FFF2-40B4-BE49-F238E27FC236}">
                <a16:creationId xmlns:a16="http://schemas.microsoft.com/office/drawing/2014/main" id="{0B34D0D1-9118-FD12-92B2-CC4F3B0304CE}"/>
              </a:ext>
            </a:extLst>
          </p:cNvPr>
          <p:cNvSpPr txBox="1"/>
          <p:nvPr/>
        </p:nvSpPr>
        <p:spPr>
          <a:xfrm>
            <a:off x="16422624" y="8730957"/>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416459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right)">
                                      <p:cBhvr>
                                        <p:cTn id="12" dur="500"/>
                                        <p:tgtEl>
                                          <p:spTgt spid="5">
                                            <p:txEl>
                                              <p:pRg st="1" end="1"/>
                                            </p:txEl>
                                          </p:spTgt>
                                        </p:tgtEl>
                                      </p:cBhvr>
                                    </p:animEffect>
                                  </p:childTnLst>
                                </p:cTn>
                              </p:par>
                              <p:par>
                                <p:cTn id="13" presetID="22" presetClass="entr" presetSubtype="2"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wipe(right)">
                                      <p:cBhvr>
                                        <p:cTn id="1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Shootout in the Cherokee Nation</a:t>
            </a:r>
            <a:br>
              <a:rPr lang="en-US" sz="6000" dirty="0"/>
            </a:b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212080" y="2186582"/>
            <a:ext cx="1746248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Gunfire rang out through the trees as lightning flashed across the skies. Reeves shot one of Dozier’s </a:t>
            </a:r>
            <a:r>
              <a:rPr lang="en-US" sz="4000" b="1" dirty="0">
                <a:solidFill>
                  <a:schemeClr val="bg2">
                    <a:lumMod val="50000"/>
                  </a:schemeClr>
                </a:solidFill>
                <a:latin typeface="Arial" panose="020B0604020202020204" pitchFamily="34" charset="0"/>
                <a:cs typeface="Arial" panose="020B0604020202020204" pitchFamily="34" charset="0"/>
              </a:rPr>
              <a:t>posse</a:t>
            </a:r>
            <a:r>
              <a:rPr lang="en-US" sz="4000" dirty="0">
                <a:solidFill>
                  <a:schemeClr val="bg2">
                    <a:lumMod val="50000"/>
                  </a:schemeClr>
                </a:solidFill>
                <a:latin typeface="Arial" panose="020B0604020202020204" pitchFamily="34" charset="0"/>
                <a:cs typeface="Arial" panose="020B0604020202020204" pitchFamily="34" charset="0"/>
              </a:rPr>
              <a:t>, and Dozier shot back, sending Reeves scrambling to the ground. After a moment of silence, Reeves heard laughter and approaching footsteps. It was Dozier, believing he’d killed the famous Bass Reeves. </a:t>
            </a:r>
          </a:p>
          <a:p>
            <a:br>
              <a:rPr lang="en-US" sz="4000" dirty="0">
                <a:latin typeface="Arial" panose="020B0604020202020204" pitchFamily="34" charset="0"/>
                <a:cs typeface="Arial" panose="020B0604020202020204" pitchFamily="34" charset="0"/>
              </a:rPr>
            </a:br>
            <a:endParaRPr lang="en-US" sz="4000" dirty="0">
              <a:latin typeface="Arial" panose="020B0604020202020204" pitchFamily="34" charset="0"/>
              <a:cs typeface="Arial" panose="020B0604020202020204" pitchFamily="34" charset="0"/>
            </a:endParaRPr>
          </a:p>
        </p:txBody>
      </p:sp>
      <p:sp>
        <p:nvSpPr>
          <p:cNvPr id="8" name="Woodson Principles Critical Thinking and Discussion Questions">
            <a:extLst>
              <a:ext uri="{FF2B5EF4-FFF2-40B4-BE49-F238E27FC236}">
                <a16:creationId xmlns:a16="http://schemas.microsoft.com/office/drawing/2014/main" id="{0A6114C0-5F9C-3A47-9EED-D1A57984E827}"/>
              </a:ext>
            </a:extLst>
          </p:cNvPr>
          <p:cNvSpPr txBox="1">
            <a:spLocks/>
          </p:cNvSpPr>
          <p:nvPr/>
        </p:nvSpPr>
        <p:spPr>
          <a:xfrm>
            <a:off x="5210000" y="5958110"/>
            <a:ext cx="8674756"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Reeves snapped up and leveled his six-gun at Dozier, shouting one last order to surrender. Shocked, the outlaw tried to duck and fire his rifle at Reeves. But he wasn’t quick enough.</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Reeves, who had offered Dozier many chances to surrender peacefully, shot him dead.</a:t>
            </a:r>
          </a:p>
        </p:txBody>
      </p:sp>
      <p:pic>
        <p:nvPicPr>
          <p:cNvPr id="7" name="Picture 6">
            <a:extLst>
              <a:ext uri="{FF2B5EF4-FFF2-40B4-BE49-F238E27FC236}">
                <a16:creationId xmlns:a16="http://schemas.microsoft.com/office/drawing/2014/main" id="{A5E325C1-65FA-A75A-6AB0-E0558F59A8FC}"/>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4973300" y="5276812"/>
            <a:ext cx="9906000" cy="10157746"/>
          </a:xfrm>
          <a:prstGeom prst="rect">
            <a:avLst/>
          </a:prstGeom>
          <a:effectLst>
            <a:softEdge rad="304800"/>
          </a:effectLst>
        </p:spPr>
      </p:pic>
      <p:pic>
        <p:nvPicPr>
          <p:cNvPr id="4" name="Picture 3">
            <a:extLst>
              <a:ext uri="{FF2B5EF4-FFF2-40B4-BE49-F238E27FC236}">
                <a16:creationId xmlns:a16="http://schemas.microsoft.com/office/drawing/2014/main" id="{43D3F268-EA7C-CEB0-5385-9F95A10BDA5E}"/>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100000"/>
                    </a14:imgEffect>
                    <a14:imgEffect>
                      <a14:brightnessContrast bright="-100000" contrast="100000"/>
                    </a14:imgEffect>
                  </a14:imgLayer>
                </a14:imgProps>
              </a:ext>
              <a:ext uri="{28A0092B-C50C-407E-A947-70E740481C1C}">
                <a14:useLocalDpi xmlns:a14="http://schemas.microsoft.com/office/drawing/2010/main" val="0"/>
              </a:ext>
            </a:extLst>
          </a:blip>
          <a:srcRect l="37289" t="37164" r="27993" b="38854"/>
          <a:stretch/>
        </p:blipFill>
        <p:spPr>
          <a:xfrm>
            <a:off x="16611452" y="5066957"/>
            <a:ext cx="8039248" cy="9325363"/>
          </a:xfrm>
          <a:prstGeom prst="rect">
            <a:avLst/>
          </a:prstGeom>
        </p:spPr>
      </p:pic>
    </p:spTree>
    <p:extLst>
      <p:ext uri="{BB962C8B-B14F-4D97-AF65-F5344CB8AC3E}">
        <p14:creationId xmlns:p14="http://schemas.microsoft.com/office/powerpoint/2010/main" val="319920453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Legend of the Old West</a:t>
            </a:r>
            <a:br>
              <a:rPr lang="en-US" sz="6000" dirty="0"/>
            </a:br>
            <a:br>
              <a:rPr lang="en-US" sz="6000" dirty="0"/>
            </a:b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212080" y="2252081"/>
            <a:ext cx="892302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This story, like many stories from the Old West, has been told many times, and possibly </a:t>
            </a:r>
            <a:r>
              <a:rPr lang="en-US" sz="4000" b="1" dirty="0">
                <a:solidFill>
                  <a:schemeClr val="bg2">
                    <a:lumMod val="50000"/>
                  </a:schemeClr>
                </a:solidFill>
                <a:latin typeface="Arial" panose="020B0604020202020204" pitchFamily="34" charset="0"/>
                <a:cs typeface="Arial" panose="020B0604020202020204" pitchFamily="34" charset="0"/>
              </a:rPr>
              <a:t>embellished</a:t>
            </a:r>
            <a:r>
              <a:rPr lang="en-US" sz="4000" dirty="0">
                <a:solidFill>
                  <a:schemeClr val="bg2">
                    <a:lumMod val="50000"/>
                  </a:schemeClr>
                </a:solidFill>
                <a:latin typeface="Arial" panose="020B0604020202020204" pitchFamily="34" charset="0"/>
                <a:cs typeface="Arial" panose="020B0604020202020204" pitchFamily="34" charset="0"/>
              </a:rPr>
              <a:t>. Or it could be completely true! These stories are put together from a mix of surviving documents, news reports from the time, and local legends. </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But we do know that Deputy U.S. Marshal Bass Reeves was a highly respected and successful peace officer in western Arkansas and neighboring Indian Territory for over thirty years, starting when he was first hired by federal Judge Isaac Parker in 1875. </a:t>
            </a:r>
          </a:p>
          <a:p>
            <a:endParaRPr lang="en-US" sz="4000" dirty="0">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DA07DA5A-221C-FC43-9DD8-885AE49A674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6355591" y="789904"/>
            <a:ext cx="6929921" cy="9684132"/>
          </a:xfrm>
          <a:prstGeom prst="rect">
            <a:avLst/>
          </a:prstGeom>
          <a:effectLst>
            <a:softEdge rad="63500"/>
          </a:effectLst>
        </p:spPr>
      </p:pic>
      <p:sp>
        <p:nvSpPr>
          <p:cNvPr id="6" name="TextBox 5">
            <a:extLst>
              <a:ext uri="{FF2B5EF4-FFF2-40B4-BE49-F238E27FC236}">
                <a16:creationId xmlns:a16="http://schemas.microsoft.com/office/drawing/2014/main" id="{4BDA92C4-F680-4F48-BC00-66B61704E36F}"/>
              </a:ext>
            </a:extLst>
          </p:cNvPr>
          <p:cNvSpPr txBox="1"/>
          <p:nvPr/>
        </p:nvSpPr>
        <p:spPr>
          <a:xfrm>
            <a:off x="15411450" y="10669068"/>
            <a:ext cx="7874062" cy="22570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July 1937 edition of </a:t>
            </a:r>
            <a:r>
              <a:rPr kumimoji="0" lang="en-US" b="0"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The Lone Ranger</a:t>
            </a:r>
            <a:r>
              <a:rPr kumimoji="0" lang="en-US"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rPr>
              <a:t> magazine, which features stories based on the characters from the popular radio drama. Some have argued that Bass Reeves was the inspiration for the Lone Ranger – but more on that later!</a:t>
            </a:r>
          </a:p>
        </p:txBody>
      </p:sp>
    </p:spTree>
    <p:extLst>
      <p:ext uri="{BB962C8B-B14F-4D97-AF65-F5344CB8AC3E}">
        <p14:creationId xmlns:p14="http://schemas.microsoft.com/office/powerpoint/2010/main" val="1550835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Legend of the Old West</a:t>
            </a:r>
            <a:br>
              <a:rPr lang="en-US" sz="6000" dirty="0"/>
            </a:br>
            <a:br>
              <a:rPr lang="en-US" sz="6000" dirty="0"/>
            </a:b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212080" y="2155195"/>
            <a:ext cx="811155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Reeves had a reputation as a tough, fair, cheerful man who knew the territory (now eastern Oklahoma) like the back of his hand and could speak the languages of the Cherokee, Seminole, Choctaw, Creek, and Chickasaw peoples – the “Five Nations” who had been driven westward on the Trail of Tears generations earlier. </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This knowledge, combined with his physical strength, </a:t>
            </a:r>
            <a:r>
              <a:rPr lang="en-US" sz="4000" b="1" dirty="0">
                <a:solidFill>
                  <a:schemeClr val="bg2">
                    <a:lumMod val="50000"/>
                  </a:schemeClr>
                </a:solidFill>
                <a:latin typeface="Arial" panose="020B0604020202020204" pitchFamily="34" charset="0"/>
                <a:cs typeface="Arial" panose="020B0604020202020204" pitchFamily="34" charset="0"/>
              </a:rPr>
              <a:t>marksmanship</a:t>
            </a:r>
            <a:r>
              <a:rPr lang="en-US" sz="4000" dirty="0">
                <a:solidFill>
                  <a:schemeClr val="bg2">
                    <a:lumMod val="50000"/>
                  </a:schemeClr>
                </a:solidFill>
                <a:latin typeface="Arial" panose="020B0604020202020204" pitchFamily="34" charset="0"/>
                <a:cs typeface="Arial" panose="020B0604020202020204" pitchFamily="34" charset="0"/>
              </a:rPr>
              <a:t>, and talent for disguise, made him a perfect fit for policing the uniquely multiracial world of the frontier.</a:t>
            </a:r>
          </a:p>
          <a:p>
            <a:br>
              <a:rPr lang="en-US" sz="4000" dirty="0">
                <a:solidFill>
                  <a:schemeClr val="bg2">
                    <a:lumMod val="50000"/>
                  </a:schemeClr>
                </a:solidFill>
                <a:latin typeface="Arial" panose="020B0604020202020204" pitchFamily="34" charset="0"/>
                <a:cs typeface="Arial" panose="020B0604020202020204" pitchFamily="34" charset="0"/>
              </a:rPr>
            </a:br>
            <a:endParaRPr lang="en-US" sz="4000" dirty="0">
              <a:solidFill>
                <a:schemeClr val="bg2">
                  <a:lumMod val="50000"/>
                </a:schemeClr>
              </a:solidFill>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DA07DA5A-221C-FC43-9DD8-885AE49A6741}"/>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p:blipFill>
        <p:spPr>
          <a:xfrm>
            <a:off x="14441951" y="2316259"/>
            <a:ext cx="8543191" cy="6465645"/>
          </a:xfrm>
          <a:prstGeom prst="rect">
            <a:avLst/>
          </a:prstGeom>
          <a:ln w="12700">
            <a:solidFill>
              <a:schemeClr val="tx2">
                <a:lumMod val="10000"/>
              </a:schemeClr>
            </a:solidFill>
          </a:ln>
          <a:effectLst>
            <a:outerShdw blurRad="50800" dist="38100" algn="l" rotWithShape="0">
              <a:prstClr val="black">
                <a:alpha val="40000"/>
              </a:prstClr>
            </a:outerShdw>
            <a:softEdge rad="63500"/>
          </a:effectLst>
        </p:spPr>
      </p:pic>
      <p:sp>
        <p:nvSpPr>
          <p:cNvPr id="6" name="TextBox 5">
            <a:extLst>
              <a:ext uri="{FF2B5EF4-FFF2-40B4-BE49-F238E27FC236}">
                <a16:creationId xmlns:a16="http://schemas.microsoft.com/office/drawing/2014/main" id="{4BDA92C4-F680-4F48-BC00-66B61704E36F}"/>
              </a:ext>
            </a:extLst>
          </p:cNvPr>
          <p:cNvSpPr txBox="1"/>
          <p:nvPr/>
        </p:nvSpPr>
        <p:spPr>
          <a:xfrm>
            <a:off x="15024783" y="9083549"/>
            <a:ext cx="7960359" cy="30572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sz="3200" dirty="0">
                <a:solidFill>
                  <a:schemeClr val="bg2">
                    <a:lumMod val="90000"/>
                  </a:schemeClr>
                </a:solidFill>
                <a:latin typeface="Arial" panose="020B0604020202020204" pitchFamily="34" charset="0"/>
                <a:ea typeface="+mn-ea"/>
                <a:cs typeface="Arial" panose="020B0604020202020204" pitchFamily="34" charset="0"/>
              </a:rPr>
              <a:t>National Parks Service map showing routes, across modern state lines, the Five Nations took from their lands in the southeast towards the federal Indian Territory, after the Indian Removal Act of 1830 forced them from their homes.</a:t>
            </a:r>
            <a:endParaRPr kumimoji="0" lang="en-US" sz="3200"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endParaRPr>
          </a:p>
        </p:txBody>
      </p:sp>
    </p:spTree>
    <p:extLst>
      <p:ext uri="{BB962C8B-B14F-4D97-AF65-F5344CB8AC3E}">
        <p14:creationId xmlns:p14="http://schemas.microsoft.com/office/powerpoint/2010/main" val="2511251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dissolv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Fighting in the Texas Calvary</a:t>
            </a:r>
            <a:br>
              <a:rPr lang="en-US" sz="6000" dirty="0"/>
            </a:br>
            <a:br>
              <a:rPr lang="en-US" sz="6000" dirty="0"/>
            </a:b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212080" y="2256601"/>
            <a:ext cx="10269543"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latin typeface="Arial" panose="020B0604020202020204" pitchFamily="34" charset="0"/>
                <a:cs typeface="Arial" panose="020B0604020202020204" pitchFamily="34" charset="0"/>
              </a:rPr>
              <a:t>Bass Reeves was born into slavery in Arkansas in 1838, but was brought to Texas as a boy by his enslaver, William Reeves. When the Civil War broke out, William’s son George enlisted in the Confederate Army with the Texas Calvary – and brought Bass with him as a valet and bodyguard. </a:t>
            </a: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Bass was trained with firearms from his youth by the Reeves family, who entered him in shooting contests (which he typically won). By his own account, Reeves was present at the battles of Chickamauga and Missionary Ridge. But at some point during the war Reeves decided to free himself.</a:t>
            </a:r>
          </a:p>
          <a:p>
            <a:br>
              <a:rPr lang="en-US" sz="4000" dirty="0">
                <a:latin typeface="Arial" panose="020B0604020202020204" pitchFamily="34" charset="0"/>
                <a:cs typeface="Arial" panose="020B0604020202020204" pitchFamily="34" charset="0"/>
              </a:rPr>
            </a:br>
            <a:endParaRPr lang="en-US" sz="4000" dirty="0">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DA07DA5A-221C-FC43-9DD8-885AE49A67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737"/>
          <a:stretch/>
        </p:blipFill>
        <p:spPr>
          <a:xfrm>
            <a:off x="17632745" y="2256601"/>
            <a:ext cx="4862946" cy="7953607"/>
          </a:xfrm>
          <a:prstGeom prst="rect">
            <a:avLst/>
          </a:prstGeom>
          <a:effectLst>
            <a:softEdge rad="58314"/>
          </a:effectLst>
        </p:spPr>
      </p:pic>
      <p:sp>
        <p:nvSpPr>
          <p:cNvPr id="6" name="TextBox 5">
            <a:extLst>
              <a:ext uri="{FF2B5EF4-FFF2-40B4-BE49-F238E27FC236}">
                <a16:creationId xmlns:a16="http://schemas.microsoft.com/office/drawing/2014/main" id="{4BDA92C4-F680-4F48-BC00-66B61704E36F}"/>
              </a:ext>
            </a:extLst>
          </p:cNvPr>
          <p:cNvSpPr txBox="1"/>
          <p:nvPr/>
        </p:nvSpPr>
        <p:spPr>
          <a:xfrm>
            <a:off x="17042145" y="10210208"/>
            <a:ext cx="6044146"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dirty="0">
                <a:solidFill>
                  <a:schemeClr val="bg2">
                    <a:lumMod val="90000"/>
                  </a:schemeClr>
                </a:solidFill>
                <a:latin typeface="Arial" panose="020B0604020202020204" pitchFamily="34" charset="0"/>
                <a:ea typeface="+mn-ea"/>
                <a:cs typeface="Arial" panose="020B0604020202020204" pitchFamily="34" charset="0"/>
              </a:rPr>
              <a:t>George Reeves, who later became Speaker of the House in the Texas State Legislature, c. 1881.</a:t>
            </a:r>
            <a:endParaRPr kumimoji="0" lang="en-US"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endParaRPr>
          </a:p>
        </p:txBody>
      </p:sp>
    </p:spTree>
    <p:extLst>
      <p:ext uri="{BB962C8B-B14F-4D97-AF65-F5344CB8AC3E}">
        <p14:creationId xmlns:p14="http://schemas.microsoft.com/office/powerpoint/2010/main" val="17075479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dissolv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212080" y="914400"/>
            <a:ext cx="18299080" cy="1100215"/>
          </a:xfrm>
          <a:prstGeom prst="rect">
            <a:avLst/>
          </a:prstGeom>
        </p:spPr>
        <p:txBody>
          <a:bodyPr anchor="t">
            <a:noAutofit/>
          </a:bodyPr>
          <a:lstStyle/>
          <a:p>
            <a:pPr>
              <a:lnSpc>
                <a:spcPts val="7640"/>
              </a:lnSpc>
              <a:spcAft>
                <a:spcPts val="600"/>
              </a:spcAft>
            </a:pPr>
            <a:r>
              <a:rPr lang="en-US" sz="6000" dirty="0"/>
              <a:t>Getting Free – and Fleeing to the Territory</a:t>
            </a:r>
            <a:br>
              <a:rPr lang="en-US" sz="6000" dirty="0"/>
            </a:br>
            <a:br>
              <a:rPr lang="en-US" sz="6000" dirty="0"/>
            </a:br>
            <a:endParaRPr sz="6000" dirty="0"/>
          </a:p>
        </p:txBody>
      </p:sp>
      <p:sp>
        <p:nvSpPr>
          <p:cNvPr id="7" name="Woodson Principles Critical Thinking and Discussion Questions">
            <a:extLst>
              <a:ext uri="{FF2B5EF4-FFF2-40B4-BE49-F238E27FC236}">
                <a16:creationId xmlns:a16="http://schemas.microsoft.com/office/drawing/2014/main" id="{CF254FB6-5E91-0D46-ADAE-0A2B94547115}"/>
              </a:ext>
            </a:extLst>
          </p:cNvPr>
          <p:cNvSpPr txBox="1">
            <a:spLocks/>
          </p:cNvSpPr>
          <p:nvPr/>
        </p:nvSpPr>
        <p:spPr>
          <a:xfrm>
            <a:off x="5212080" y="2325983"/>
            <a:ext cx="1750716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2">
                    <a:lumMod val="50000"/>
                  </a:schemeClr>
                </a:solidFill>
                <a:uFillTx/>
                <a:latin typeface="Arial" panose="020B0604020202020204" pitchFamily="34" charset="0"/>
                <a:cs typeface="Arial" panose="020B0604020202020204" pitchFamily="34" charset="0"/>
                <a:sym typeface="Bodoni SvtyTwo ITC TT-Book"/>
              </a:rPr>
              <a:t>Stories passed down by Bass’s children and grandchildren say that Bass and George got in a fight during a card game when Bass thought he had been cheated. Bass pummeled George and made a break for it.</a:t>
            </a:r>
          </a:p>
          <a:p>
            <a:endParaRPr lang="en-US" sz="4000" dirty="0">
              <a:solidFill>
                <a:schemeClr val="bg2">
                  <a:lumMod val="50000"/>
                </a:schemeClr>
              </a:solidFill>
              <a:uFillTx/>
              <a:latin typeface="Arial" panose="020B0604020202020204" pitchFamily="34" charset="0"/>
              <a:cs typeface="Arial" panose="020B0604020202020204" pitchFamily="34" charset="0"/>
              <a:sym typeface="Bodoni SvtyTwo ITC TT-Book"/>
            </a:endParaRPr>
          </a:p>
          <a:p>
            <a:r>
              <a:rPr lang="en-US" sz="4000" dirty="0">
                <a:solidFill>
                  <a:schemeClr val="bg2">
                    <a:lumMod val="50000"/>
                  </a:schemeClr>
                </a:solidFill>
                <a:uFillTx/>
                <a:latin typeface="Arial" panose="020B0604020202020204" pitchFamily="34" charset="0"/>
                <a:cs typeface="Arial" panose="020B0604020202020204" pitchFamily="34" charset="0"/>
                <a:sym typeface="Bodoni SvtyTwo ITC TT-Book"/>
              </a:rPr>
              <a:t>He fled to Indian Territory and lived among the Five Nations for the rest of the war, learning their languages and customs and getting to know the land itself.</a:t>
            </a:r>
          </a:p>
        </p:txBody>
      </p:sp>
      <p:pic>
        <p:nvPicPr>
          <p:cNvPr id="4" name="Picture 3">
            <a:extLst>
              <a:ext uri="{FF2B5EF4-FFF2-40B4-BE49-F238E27FC236}">
                <a16:creationId xmlns:a16="http://schemas.microsoft.com/office/drawing/2014/main" id="{20520E37-8FBC-3FFB-5765-5785441268B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996784" y="7190508"/>
            <a:ext cx="15806316" cy="7211291"/>
          </a:xfrm>
          <a:prstGeom prst="rect">
            <a:avLst/>
          </a:prstGeom>
          <a:effectLst>
            <a:softEdge rad="76200"/>
          </a:effectLst>
        </p:spPr>
      </p:pic>
      <p:sp>
        <p:nvSpPr>
          <p:cNvPr id="8" name="TextBox 7">
            <a:extLst>
              <a:ext uri="{FF2B5EF4-FFF2-40B4-BE49-F238E27FC236}">
                <a16:creationId xmlns:a16="http://schemas.microsoft.com/office/drawing/2014/main" id="{E8FA8AC0-49E8-5292-AA8E-56154E5FBF08}"/>
              </a:ext>
            </a:extLst>
          </p:cNvPr>
          <p:cNvSpPr txBox="1"/>
          <p:nvPr/>
        </p:nvSpPr>
        <p:spPr>
          <a:xfrm>
            <a:off x="5212080" y="10816913"/>
            <a:ext cx="3226082"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i="1" dirty="0">
                <a:solidFill>
                  <a:schemeClr val="bg2">
                    <a:lumMod val="90000"/>
                  </a:schemeClr>
                </a:solidFill>
                <a:latin typeface="Arial" panose="020B0604020202020204" pitchFamily="34" charset="0"/>
                <a:ea typeface="+mn-ea"/>
                <a:cs typeface="Arial" panose="020B0604020202020204" pitchFamily="34" charset="0"/>
              </a:rPr>
              <a:t>The Ouachita Mountains, in what is now southeast Oklahoma.</a:t>
            </a:r>
            <a:endParaRPr kumimoji="0" lang="en-US" b="0" i="1" u="none" strike="noStrike" cap="none" spc="0" normalizeH="0" baseline="0" dirty="0">
              <a:ln>
                <a:noFill/>
              </a:ln>
              <a:solidFill>
                <a:schemeClr val="bg2">
                  <a:lumMod val="90000"/>
                </a:schemeClr>
              </a:solidFill>
              <a:effectLst/>
              <a:uFillTx/>
              <a:latin typeface="Arial" panose="020B0604020202020204" pitchFamily="34" charset="0"/>
              <a:ea typeface="+mn-ea"/>
              <a:cs typeface="Arial" panose="020B0604020202020204" pitchFamily="34" charset="0"/>
              <a:sym typeface="Bodoni SvtyTwo ITC TT-Book"/>
            </a:endParaRPr>
          </a:p>
        </p:txBody>
      </p:sp>
    </p:spTree>
    <p:extLst>
      <p:ext uri="{BB962C8B-B14F-4D97-AF65-F5344CB8AC3E}">
        <p14:creationId xmlns:p14="http://schemas.microsoft.com/office/powerpoint/2010/main" val="2117500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dissolve">
                                      <p:cBhvr>
                                        <p:cTn id="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Custom 1">
      <a:majorFont>
        <a:latin typeface="Arial"/>
        <a:ea typeface="Bodoni SvtyTwo ITC TT-Bold"/>
        <a:cs typeface="Bodoni SvtyTwo ITC TT-Bold"/>
      </a:majorFont>
      <a:minorFont>
        <a:latin typeface="Arial"/>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Coachman presentation" id="{A595D5C0-F4E3-F44D-AD5E-36BFBFD1B6FF}" vid="{6D0856E1-06B8-2E4B-9A92-504E7A9100F6}"/>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3882</Words>
  <Application>Microsoft Office PowerPoint</Application>
  <PresentationFormat>Custom</PresentationFormat>
  <Paragraphs>235</Paragraphs>
  <Slides>31</Slides>
  <Notes>30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Arial</vt:lpstr>
      <vt:lpstr>Bodoni SvtyTwo ITC TT-Bold</vt:lpstr>
      <vt:lpstr>Bodoni SvtyTwo ITC TT-Book</vt:lpstr>
      <vt:lpstr>Helvetica Neue</vt:lpstr>
      <vt:lpstr>Helvetica Neue Medium</vt:lpstr>
      <vt:lpstr>Lato</vt:lpstr>
      <vt:lpstr>Lato Regular</vt:lpstr>
      <vt:lpstr>Lato-Light</vt:lpstr>
      <vt:lpstr>21_BasicWhite</vt:lpstr>
      <vt:lpstr>Bass Reeves: Legendary American Lawman </vt:lpstr>
      <vt:lpstr>Shootout in the Cherokee Nation  </vt:lpstr>
      <vt:lpstr>Shootout in the Cherokee Nation  </vt:lpstr>
      <vt:lpstr>Shootout in the Cherokee Nation  </vt:lpstr>
      <vt:lpstr>Shootout in the Cherokee Nation </vt:lpstr>
      <vt:lpstr>Legend of the Old West  </vt:lpstr>
      <vt:lpstr>Legend of the Old West  </vt:lpstr>
      <vt:lpstr>Fighting in the Texas Calvary  </vt:lpstr>
      <vt:lpstr>Getting Free – and Fleeing to the Territory  </vt:lpstr>
      <vt:lpstr>A Quiet Postwar Decade  </vt:lpstr>
      <vt:lpstr>Judge Isaac Parker  </vt:lpstr>
      <vt:lpstr>The Silver Star  </vt:lpstr>
      <vt:lpstr>“No God west of Fort Smith”</vt:lpstr>
      <vt:lpstr>Life of a Frontier Lawman  </vt:lpstr>
      <vt:lpstr>Master of Disguise  </vt:lpstr>
      <vt:lpstr>Master of Disguise  </vt:lpstr>
      <vt:lpstr>Easy on the trigger  </vt:lpstr>
      <vt:lpstr>Respected by the best … </vt:lpstr>
      <vt:lpstr>Respected by the best … and the worst</vt:lpstr>
      <vt:lpstr>Respected by the best … and the worst</vt:lpstr>
      <vt:lpstr>Lawman on Trial</vt:lpstr>
      <vt:lpstr>Lawman on Trial</vt:lpstr>
      <vt:lpstr>A Family  Tragedy</vt:lpstr>
      <vt:lpstr>1907: Statehood – and segregation</vt:lpstr>
      <vt:lpstr>1907: Statehood – and segregation</vt:lpstr>
      <vt:lpstr>Retirement and Death </vt:lpstr>
      <vt:lpstr>Bass Reeves Rediscovered  </vt:lpstr>
      <vt:lpstr>The Real Lone Ranger?</vt:lpstr>
      <vt:lpstr>The Legend Continues  </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2024-06-27T20:37:45Z</dcterms:created>
  <dcterms:modified xsi:type="dcterms:W3CDTF">2024-07-01T19:44:21Z</dcterms:modified>
  <cp:category/>
</cp:coreProperties>
</file>