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7667625" cy="993616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/>
    <p:restoredTop sz="94896"/>
  </p:normalViewPr>
  <p:slideViewPr>
    <p:cSldViewPr snapToGrid="0" snapToObjects="1">
      <p:cViewPr varScale="1">
        <p:scale>
          <a:sx n="60" d="100"/>
          <a:sy n="60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3511-51F4-0142-8870-6A68375108D3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162050"/>
            <a:ext cx="2419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23F9-34D5-AE41-B6EF-A7C19F06D5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23F9-34D5-AE41-B6EF-A7C19F06D55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23F9-34D5-AE41-B6EF-A7C19F06D55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23F9-34D5-AE41-B6EF-A7C19F06D55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1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23F9-34D5-AE41-B6EF-A7C19F06D55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8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23F9-34D5-AE41-B6EF-A7C19F06D55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072" y="1626127"/>
            <a:ext cx="6517481" cy="3459257"/>
          </a:xfrm>
        </p:spPr>
        <p:txBody>
          <a:bodyPr anchor="b"/>
          <a:lstStyle>
            <a:lvl1pPr algn="ctr">
              <a:defRPr sz="503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453" y="5218786"/>
            <a:ext cx="5750719" cy="2398939"/>
          </a:xfrm>
        </p:spPr>
        <p:txBody>
          <a:bodyPr/>
          <a:lstStyle>
            <a:lvl1pPr marL="0" indent="0" algn="ctr">
              <a:buNone/>
              <a:defRPr sz="2012"/>
            </a:lvl1pPr>
            <a:lvl2pPr marL="383362" indent="0" algn="ctr">
              <a:buNone/>
              <a:defRPr sz="1677"/>
            </a:lvl2pPr>
            <a:lvl3pPr marL="766724" indent="0" algn="ctr">
              <a:buNone/>
              <a:defRPr sz="1509"/>
            </a:lvl3pPr>
            <a:lvl4pPr marL="1150087" indent="0" algn="ctr">
              <a:buNone/>
              <a:defRPr sz="1342"/>
            </a:lvl4pPr>
            <a:lvl5pPr marL="1533449" indent="0" algn="ctr">
              <a:buNone/>
              <a:defRPr sz="1342"/>
            </a:lvl5pPr>
            <a:lvl6pPr marL="1916811" indent="0" algn="ctr">
              <a:buNone/>
              <a:defRPr sz="1342"/>
            </a:lvl6pPr>
            <a:lvl7pPr marL="2300173" indent="0" algn="ctr">
              <a:buNone/>
              <a:defRPr sz="1342"/>
            </a:lvl7pPr>
            <a:lvl8pPr marL="2683535" indent="0" algn="ctr">
              <a:buNone/>
              <a:defRPr sz="1342"/>
            </a:lvl8pPr>
            <a:lvl9pPr marL="3066898" indent="0" algn="ctr">
              <a:buNone/>
              <a:defRPr sz="1342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7144" y="529009"/>
            <a:ext cx="1653332" cy="842043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149" y="529009"/>
            <a:ext cx="4864150" cy="842043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56" y="2477144"/>
            <a:ext cx="6613327" cy="4133167"/>
          </a:xfrm>
        </p:spPr>
        <p:txBody>
          <a:bodyPr anchor="b"/>
          <a:lstStyle>
            <a:lvl1pPr>
              <a:defRPr sz="503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156" y="6649412"/>
            <a:ext cx="6613327" cy="2173535"/>
          </a:xfrm>
        </p:spPr>
        <p:txBody>
          <a:bodyPr/>
          <a:lstStyle>
            <a:lvl1pPr marL="0" indent="0">
              <a:buNone/>
              <a:defRPr sz="2012">
                <a:solidFill>
                  <a:schemeClr val="tx1"/>
                </a:solidFill>
              </a:defRPr>
            </a:lvl1pPr>
            <a:lvl2pPr marL="38336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2pPr>
            <a:lvl3pPr marL="766724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150087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4pPr>
            <a:lvl5pPr marL="1533449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5pPr>
            <a:lvl6pPr marL="1916811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6pPr>
            <a:lvl7pPr marL="2300173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7pPr>
            <a:lvl8pPr marL="2683535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8pPr>
            <a:lvl9pPr marL="3066898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49" y="2645043"/>
            <a:ext cx="3258741" cy="63044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1735" y="2645043"/>
            <a:ext cx="3258741" cy="63044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8" y="529011"/>
            <a:ext cx="6613327" cy="192053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49" y="2435741"/>
            <a:ext cx="3243764" cy="1193719"/>
          </a:xfrm>
        </p:spPr>
        <p:txBody>
          <a:bodyPr anchor="b"/>
          <a:lstStyle>
            <a:lvl1pPr marL="0" indent="0">
              <a:buNone/>
              <a:defRPr sz="2012" b="1"/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149" y="3629460"/>
            <a:ext cx="3243764" cy="53383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1736" y="2435741"/>
            <a:ext cx="3259739" cy="1193719"/>
          </a:xfrm>
        </p:spPr>
        <p:txBody>
          <a:bodyPr anchor="b"/>
          <a:lstStyle>
            <a:lvl1pPr marL="0" indent="0">
              <a:buNone/>
              <a:defRPr sz="2012" b="1"/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1736" y="3629460"/>
            <a:ext cx="3259739" cy="53383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8" y="662411"/>
            <a:ext cx="2473009" cy="2318438"/>
          </a:xfrm>
        </p:spPr>
        <p:txBody>
          <a:bodyPr anchor="b"/>
          <a:lstStyle>
            <a:lvl1pPr>
              <a:defRPr sz="2683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39" y="1430626"/>
            <a:ext cx="3881735" cy="7061116"/>
          </a:xfrm>
        </p:spPr>
        <p:txBody>
          <a:bodyPr/>
          <a:lstStyle>
            <a:lvl1pPr>
              <a:defRPr sz="2683"/>
            </a:lvl1pPr>
            <a:lvl2pPr>
              <a:defRPr sz="2348"/>
            </a:lvl2pPr>
            <a:lvl3pPr>
              <a:defRPr sz="2012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148" y="2980849"/>
            <a:ext cx="2473009" cy="5522391"/>
          </a:xfrm>
        </p:spPr>
        <p:txBody>
          <a:bodyPr/>
          <a:lstStyle>
            <a:lvl1pPr marL="0" indent="0">
              <a:buNone/>
              <a:defRPr sz="1342"/>
            </a:lvl1pPr>
            <a:lvl2pPr marL="383362" indent="0">
              <a:buNone/>
              <a:defRPr sz="1174"/>
            </a:lvl2pPr>
            <a:lvl3pPr marL="766724" indent="0">
              <a:buNone/>
              <a:defRPr sz="1006"/>
            </a:lvl3pPr>
            <a:lvl4pPr marL="1150087" indent="0">
              <a:buNone/>
              <a:defRPr sz="839"/>
            </a:lvl4pPr>
            <a:lvl5pPr marL="1533449" indent="0">
              <a:buNone/>
              <a:defRPr sz="839"/>
            </a:lvl5pPr>
            <a:lvl6pPr marL="1916811" indent="0">
              <a:buNone/>
              <a:defRPr sz="839"/>
            </a:lvl6pPr>
            <a:lvl7pPr marL="2300173" indent="0">
              <a:buNone/>
              <a:defRPr sz="839"/>
            </a:lvl7pPr>
            <a:lvl8pPr marL="2683535" indent="0">
              <a:buNone/>
              <a:defRPr sz="839"/>
            </a:lvl8pPr>
            <a:lvl9pPr marL="3066898" indent="0">
              <a:buNone/>
              <a:defRPr sz="839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8" y="662411"/>
            <a:ext cx="2473009" cy="2318438"/>
          </a:xfrm>
        </p:spPr>
        <p:txBody>
          <a:bodyPr anchor="b"/>
          <a:lstStyle>
            <a:lvl1pPr>
              <a:defRPr sz="2683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59739" y="1430626"/>
            <a:ext cx="3881735" cy="7061116"/>
          </a:xfrm>
        </p:spPr>
        <p:txBody>
          <a:bodyPr anchor="t"/>
          <a:lstStyle>
            <a:lvl1pPr marL="0" indent="0">
              <a:buNone/>
              <a:defRPr sz="2683"/>
            </a:lvl1pPr>
            <a:lvl2pPr marL="383362" indent="0">
              <a:buNone/>
              <a:defRPr sz="2348"/>
            </a:lvl2pPr>
            <a:lvl3pPr marL="766724" indent="0">
              <a:buNone/>
              <a:defRPr sz="2012"/>
            </a:lvl3pPr>
            <a:lvl4pPr marL="1150087" indent="0">
              <a:buNone/>
              <a:defRPr sz="1677"/>
            </a:lvl4pPr>
            <a:lvl5pPr marL="1533449" indent="0">
              <a:buNone/>
              <a:defRPr sz="1677"/>
            </a:lvl5pPr>
            <a:lvl6pPr marL="1916811" indent="0">
              <a:buNone/>
              <a:defRPr sz="1677"/>
            </a:lvl6pPr>
            <a:lvl7pPr marL="2300173" indent="0">
              <a:buNone/>
              <a:defRPr sz="1677"/>
            </a:lvl7pPr>
            <a:lvl8pPr marL="2683535" indent="0">
              <a:buNone/>
              <a:defRPr sz="1677"/>
            </a:lvl8pPr>
            <a:lvl9pPr marL="3066898" indent="0">
              <a:buNone/>
              <a:defRPr sz="1677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148" y="2980849"/>
            <a:ext cx="2473009" cy="5522391"/>
          </a:xfrm>
        </p:spPr>
        <p:txBody>
          <a:bodyPr/>
          <a:lstStyle>
            <a:lvl1pPr marL="0" indent="0">
              <a:buNone/>
              <a:defRPr sz="1342"/>
            </a:lvl1pPr>
            <a:lvl2pPr marL="383362" indent="0">
              <a:buNone/>
              <a:defRPr sz="1174"/>
            </a:lvl2pPr>
            <a:lvl3pPr marL="766724" indent="0">
              <a:buNone/>
              <a:defRPr sz="1006"/>
            </a:lvl3pPr>
            <a:lvl4pPr marL="1150087" indent="0">
              <a:buNone/>
              <a:defRPr sz="839"/>
            </a:lvl4pPr>
            <a:lvl5pPr marL="1533449" indent="0">
              <a:buNone/>
              <a:defRPr sz="839"/>
            </a:lvl5pPr>
            <a:lvl6pPr marL="1916811" indent="0">
              <a:buNone/>
              <a:defRPr sz="839"/>
            </a:lvl6pPr>
            <a:lvl7pPr marL="2300173" indent="0">
              <a:buNone/>
              <a:defRPr sz="839"/>
            </a:lvl7pPr>
            <a:lvl8pPr marL="2683535" indent="0">
              <a:buNone/>
              <a:defRPr sz="839"/>
            </a:lvl8pPr>
            <a:lvl9pPr marL="3066898" indent="0">
              <a:buNone/>
              <a:defRPr sz="839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149" y="529011"/>
            <a:ext cx="6613327" cy="192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49" y="2645043"/>
            <a:ext cx="6613327" cy="630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149" y="9209353"/>
            <a:ext cx="1725216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85BE-3CDB-F34A-9D1A-F5CBB4FCAA4E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901" y="9209353"/>
            <a:ext cx="2587823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5260" y="9209353"/>
            <a:ext cx="1725216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64EE-A9AA-344F-B1D0-084A6E3D30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6724" rtl="0" eaLnBrk="1" latinLnBrk="0" hangingPunct="1">
        <a:lnSpc>
          <a:spcPct val="90000"/>
        </a:lnSpc>
        <a:spcBef>
          <a:spcPct val="0"/>
        </a:spcBef>
        <a:buNone/>
        <a:defRPr sz="36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681" indent="-191681" algn="l" defTabSz="766724" rtl="0" eaLnBrk="1" latinLnBrk="0" hangingPunct="1">
        <a:lnSpc>
          <a:spcPct val="90000"/>
        </a:lnSpc>
        <a:spcBef>
          <a:spcPts val="839"/>
        </a:spcBef>
        <a:buFont typeface="Arial" panose="020B0604020202020204" pitchFamily="34" charset="0"/>
        <a:buChar char="•"/>
        <a:defRPr sz="2348" kern="1200">
          <a:solidFill>
            <a:schemeClr val="tx1"/>
          </a:solidFill>
          <a:latin typeface="+mn-lt"/>
          <a:ea typeface="+mn-ea"/>
          <a:cs typeface="+mn-cs"/>
        </a:defRPr>
      </a:lvl1pPr>
      <a:lvl2pPr marL="575043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2pPr>
      <a:lvl3pPr marL="958406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3pPr>
      <a:lvl4pPr marL="1341768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4pPr>
      <a:lvl5pPr marL="1725130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5pPr>
      <a:lvl6pPr marL="2108492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6pPr>
      <a:lvl7pPr marL="2491854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7pPr>
      <a:lvl8pPr marL="2875217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8pPr>
      <a:lvl9pPr marL="3258579" indent="-191681" algn="l" defTabSz="766724" rtl="0" eaLnBrk="1" latinLnBrk="0" hangingPunct="1">
        <a:lnSpc>
          <a:spcPct val="90000"/>
        </a:lnSpc>
        <a:spcBef>
          <a:spcPts val="419"/>
        </a:spcBef>
        <a:buFont typeface="Arial" panose="020B0604020202020204" pitchFamily="34" charset="0"/>
        <a:buChar char="•"/>
        <a:defRPr sz="1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1pPr>
      <a:lvl2pPr marL="383362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2pPr>
      <a:lvl3pPr marL="766724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3pPr>
      <a:lvl4pPr marL="1150087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4pPr>
      <a:lvl5pPr marL="1533449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5pPr>
      <a:lvl6pPr marL="1916811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6pPr>
      <a:lvl7pPr marL="2300173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8pPr>
      <a:lvl9pPr marL="3066898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294" y="3960052"/>
            <a:ext cx="7395411" cy="590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1459" y="4523661"/>
            <a:ext cx="2644696" cy="5983705"/>
          </a:xfrm>
          <a:prstGeom prst="rect">
            <a:avLst/>
          </a:prstGeom>
        </p:spPr>
      </p:pic>
      <p:pic>
        <p:nvPicPr>
          <p:cNvPr id="1026" name="Picture 2" descr="Image result for dr. seu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4" y="4024686"/>
            <a:ext cx="7117849" cy="19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5895" y="6703047"/>
            <a:ext cx="3625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My </a:t>
            </a:r>
            <a:r>
              <a:rPr lang="en-US" sz="3600" dirty="0" smtClean="0">
                <a:latin typeface="Cooper Black" panose="0208090404030B020404" pitchFamily="18" charset="0"/>
              </a:rPr>
              <a:t>DR. SEUSS</a:t>
            </a:r>
          </a:p>
          <a:p>
            <a:pPr algn="ctr"/>
            <a:r>
              <a:rPr lang="en-US" sz="3200" dirty="0" smtClean="0"/>
              <a:t>Comprehension </a:t>
            </a:r>
          </a:p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Flip Book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946" y="9058818"/>
            <a:ext cx="588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By _____________________________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2956" y="9230267"/>
            <a:ext cx="7116318" cy="545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20106" y="9243001"/>
            <a:ext cx="692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The Cat in the Hat</a:t>
            </a:r>
            <a:endParaRPr lang="en-CA" sz="2800" dirty="0">
              <a:solidFill>
                <a:schemeClr val="bg1"/>
              </a:solidFill>
              <a:latin typeface="Berlin Sans FB Demi" panose="020E0802020502020306" pitchFamily="34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6" y="3533716"/>
            <a:ext cx="1902454" cy="2369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560" y="3756196"/>
            <a:ext cx="1824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would </a:t>
            </a:r>
            <a:endParaRPr lang="en-CA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CA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 </a:t>
            </a:r>
            <a:r>
              <a:rPr lang="en-CA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 </a:t>
            </a:r>
            <a:r>
              <a:rPr lang="en-CA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with</a:t>
            </a:r>
          </a:p>
          <a:p>
            <a:pPr algn="ctr"/>
            <a:r>
              <a:rPr lang="en-CA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CA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Cat in the Hat at your house? Use RACED.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410" y="3340991"/>
            <a:ext cx="5351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-------------------------------------------------------</a:t>
            </a:r>
          </a:p>
          <a:p>
            <a:endParaRPr lang="en-US" sz="2400" b="1" dirty="0"/>
          </a:p>
          <a:p>
            <a:r>
              <a:rPr lang="en-US" sz="2400" b="1" dirty="0" smtClean="0"/>
              <a:t>-------------------------------------------------------</a:t>
            </a:r>
          </a:p>
          <a:p>
            <a:endParaRPr lang="en-US" sz="2400" b="1" dirty="0"/>
          </a:p>
          <a:p>
            <a:r>
              <a:rPr lang="en-US" sz="2400" b="1" dirty="0" smtClean="0"/>
              <a:t>-------------------------------------------------------</a:t>
            </a:r>
          </a:p>
          <a:p>
            <a:endParaRPr lang="en-US" sz="2400" b="1" dirty="0"/>
          </a:p>
          <a:p>
            <a:r>
              <a:rPr lang="en-US" sz="2400" b="1" dirty="0" smtClean="0"/>
              <a:t>-------------------------------------------------------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2956" y="6307385"/>
            <a:ext cx="7021658" cy="26468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Draw a picture of your house or room after a visit from the Cat in the Hat.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66" name="Picture 18" descr="Image result for cat in the hat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t="3885" r="20494" b="3883"/>
          <a:stretch/>
        </p:blipFill>
        <p:spPr bwMode="auto">
          <a:xfrm>
            <a:off x="6536449" y="4725593"/>
            <a:ext cx="1010653" cy="1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-143491" y="2406315"/>
            <a:ext cx="8454190" cy="16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106" y="1918478"/>
            <a:ext cx="7667625" cy="799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42758" y="9196511"/>
            <a:ext cx="7116318" cy="545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342756" y="9205274"/>
            <a:ext cx="711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Green Eggs and Ham</a:t>
            </a:r>
            <a:endParaRPr lang="en-CA" sz="2800" dirty="0">
              <a:solidFill>
                <a:schemeClr val="bg1"/>
              </a:solidFill>
              <a:latin typeface="Berlin Sans FB Demi" panose="020E0802020502020306" pitchFamily="34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6" y="2062857"/>
            <a:ext cx="7391975" cy="28031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7548" y="2419501"/>
            <a:ext cx="6063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Bahnschrift" panose="020B0502040204020203" pitchFamily="34" charset="0"/>
                <a:ea typeface="HelloButtons Medium" charset="0"/>
                <a:cs typeface="HelloButtons Medium" charset="0"/>
              </a:rPr>
              <a:t>Write sets of rhyming words from Green Eggs and Ham.</a:t>
            </a:r>
          </a:p>
          <a:p>
            <a:pPr algn="ctr"/>
            <a:endParaRPr lang="en-CA" sz="1600" b="1" dirty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r>
              <a:rPr lang="en-CA" sz="2000" b="1" dirty="0" smtClean="0">
                <a:latin typeface="Bahnschrift" panose="020B0502040204020203" pitchFamily="34" charset="0"/>
                <a:ea typeface="HelloButtons Medium" charset="0"/>
                <a:cs typeface="HelloButtons Medium" charset="0"/>
              </a:rPr>
              <a:t>__________________	____________________</a:t>
            </a:r>
          </a:p>
          <a:p>
            <a:pPr algn="ctr"/>
            <a:endParaRPr lang="en-CA" sz="2000" b="1" dirty="0" smtClean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r>
              <a:rPr lang="en-CA" sz="2000" b="1" dirty="0">
                <a:latin typeface="Bahnschrift" panose="020B0502040204020203" pitchFamily="34" charset="0"/>
                <a:ea typeface="HelloButtons Medium" charset="0"/>
                <a:cs typeface="HelloButtons Medium" charset="0"/>
              </a:rPr>
              <a:t>__________________	____________________</a:t>
            </a:r>
          </a:p>
          <a:p>
            <a:pPr algn="ctr"/>
            <a:endParaRPr lang="en-CA" sz="1600" b="1" dirty="0" smtClean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r>
              <a:rPr lang="en-CA" sz="2000" b="1" dirty="0">
                <a:latin typeface="Bahnschrift" panose="020B0502040204020203" pitchFamily="34" charset="0"/>
                <a:ea typeface="HelloButtons Medium" charset="0"/>
                <a:cs typeface="HelloButtons Medium" charset="0"/>
              </a:rPr>
              <a:t>__________________	</a:t>
            </a:r>
            <a:r>
              <a:rPr lang="en-CA" sz="2000" b="1" dirty="0" smtClean="0">
                <a:latin typeface="Bahnschrift" panose="020B0502040204020203" pitchFamily="34" charset="0"/>
                <a:ea typeface="HelloButtons Medium" charset="0"/>
                <a:cs typeface="HelloButtons Medium" charset="0"/>
              </a:rPr>
              <a:t>____________________</a:t>
            </a:r>
          </a:p>
          <a:p>
            <a:pPr algn="ctr"/>
            <a:endParaRPr lang="en-CA" sz="2000" b="1" dirty="0" smtClean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endParaRPr lang="en-CA" sz="1200" b="1" dirty="0" smtClean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endParaRPr lang="en-CA" sz="1600" b="1" dirty="0" smtClean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  <a:p>
            <a:pPr algn="ctr"/>
            <a:endParaRPr lang="en-CA" sz="1600" b="1" dirty="0">
              <a:latin typeface="Bahnschrift" panose="020B0502040204020203" pitchFamily="34" charset="0"/>
              <a:ea typeface="HelloButtons Medium" charset="0"/>
              <a:cs typeface="HelloButtons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650" y="5525524"/>
            <a:ext cx="7250529" cy="341632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_____________________________________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032" y="5083342"/>
            <a:ext cx="739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Draw and write </a:t>
            </a:r>
            <a:r>
              <a:rPr lang="en-US" sz="1600" dirty="0" smtClean="0"/>
              <a:t>about a food </a:t>
            </a:r>
            <a:r>
              <a:rPr lang="en-US" sz="1600" dirty="0"/>
              <a:t>you DO like. Be sure to explain why you like </a:t>
            </a:r>
            <a:r>
              <a:rPr lang="en-US" sz="1600" dirty="0" smtClean="0"/>
              <a:t>this food.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39106" y="5813957"/>
            <a:ext cx="2662989" cy="2839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Image result for green eggs and ham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69" y="8167702"/>
            <a:ext cx="1314324" cy="9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1138989"/>
            <a:ext cx="7667625" cy="8781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75650" y="9199001"/>
            <a:ext cx="7116318" cy="545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275648" y="9225946"/>
            <a:ext cx="713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Oh, </a:t>
            </a:r>
            <a:r>
              <a:rPr lang="en-CA" sz="2800" dirty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t</a:t>
            </a:r>
            <a:r>
              <a:rPr lang="en-CA" sz="280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he Places You’ll Go!</a:t>
            </a:r>
            <a:endParaRPr lang="en-CA" sz="2800" dirty="0">
              <a:solidFill>
                <a:schemeClr val="bg1"/>
              </a:solidFill>
              <a:latin typeface="Berlin Sans FB Demi" panose="020E0802020502020306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5648" y="1604211"/>
            <a:ext cx="3438352" cy="3065126"/>
          </a:xfrm>
          <a:prstGeom prst="ellipse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or write places you would like to visit.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71634" y="1475876"/>
            <a:ext cx="3438352" cy="3065126"/>
          </a:xfrm>
          <a:prstGeom prst="ellipse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or write people you would like to meet.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5646" y="5374105"/>
            <a:ext cx="3438352" cy="3065126"/>
          </a:xfrm>
          <a:prstGeom prst="ellipse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or write what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want to be/do when you grow up.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89652" y="5245769"/>
            <a:ext cx="3438352" cy="3065126"/>
          </a:xfrm>
          <a:prstGeom prst="ellipse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or write what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you need to do/have to get there.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oh the places you'll g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56" y="7718481"/>
            <a:ext cx="1318012" cy="13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7667625" cy="9936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4003"/>
            <a:ext cx="7409990" cy="93015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5652" y="9141202"/>
            <a:ext cx="7116318" cy="545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275652" y="9159350"/>
            <a:ext cx="713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Abadi MT Condensed Extra Bold" charset="0"/>
                <a:cs typeface="Abadi MT Condensed Extra Bold" charset="0"/>
              </a:rPr>
              <a:t>The Lorax</a:t>
            </a:r>
            <a:endParaRPr lang="en-CA" sz="2800" dirty="0">
              <a:solidFill>
                <a:schemeClr val="bg1"/>
              </a:solidFill>
              <a:latin typeface="Berlin Sans FB Demi" panose="020E0802020502020306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221" y="433137"/>
            <a:ext cx="6209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latin typeface="+mj-lt"/>
                <a:ea typeface="HelloButtons Medium" charset="0"/>
                <a:cs typeface="HelloButtons Medium" charset="0"/>
              </a:rPr>
              <a:t>Draw a picture of the problem and solution in the story.</a:t>
            </a:r>
            <a:endParaRPr lang="en-CA" sz="3200" b="1" dirty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endParaRPr lang="en-CA" sz="3200" b="1" dirty="0" smtClean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endParaRPr lang="en-CA" sz="3200" b="1" dirty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endParaRPr lang="en-CA" sz="3200" b="1" dirty="0" smtClean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endParaRPr lang="en-CA" sz="3200" b="1" dirty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endParaRPr lang="en-CA" sz="3200" b="1" dirty="0" smtClean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r>
              <a:rPr lang="en-CA" sz="3200" b="1" dirty="0" smtClean="0">
                <a:latin typeface="+mj-lt"/>
                <a:ea typeface="HelloButtons Medium" charset="0"/>
                <a:cs typeface="HelloButtons Medium" charset="0"/>
              </a:rPr>
              <a:t>------------------------------------</a:t>
            </a:r>
            <a:endParaRPr lang="en-CA" sz="3200" b="1" dirty="0">
              <a:latin typeface="+mj-lt"/>
              <a:ea typeface="HelloButtons Medium" charset="0"/>
              <a:cs typeface="HelloButtons Medium" charset="0"/>
            </a:endParaRPr>
          </a:p>
          <a:p>
            <a:pPr algn="ctr"/>
            <a:r>
              <a:rPr lang="en-CA" sz="3200" b="1" dirty="0" smtClean="0">
                <a:latin typeface="+mj-lt"/>
                <a:ea typeface="HelloButtons Medium" charset="0"/>
                <a:cs typeface="HelloButtons Medium" charset="0"/>
              </a:rPr>
              <a:t>Write about the problem and solution in the story.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46523"/>
              </p:ext>
            </p:extLst>
          </p:nvPr>
        </p:nvGraphicFramePr>
        <p:xfrm>
          <a:off x="946483" y="1507958"/>
          <a:ext cx="5443204" cy="234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602">
                  <a:extLst>
                    <a:ext uri="{9D8B030D-6E8A-4147-A177-3AD203B41FA5}">
                      <a16:colId xmlns:a16="http://schemas.microsoft.com/office/drawing/2014/main" val="3040430861"/>
                    </a:ext>
                  </a:extLst>
                </a:gridCol>
                <a:gridCol w="2721602">
                  <a:extLst>
                    <a:ext uri="{9D8B030D-6E8A-4147-A177-3AD203B41FA5}">
                      <a16:colId xmlns:a16="http://schemas.microsoft.com/office/drawing/2014/main" val="2693334221"/>
                    </a:ext>
                  </a:extLst>
                </a:gridCol>
              </a:tblGrid>
              <a:tr h="23421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2747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21422"/>
              </p:ext>
            </p:extLst>
          </p:nvPr>
        </p:nvGraphicFramePr>
        <p:xfrm>
          <a:off x="848134" y="5510260"/>
          <a:ext cx="544320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602">
                  <a:extLst>
                    <a:ext uri="{9D8B030D-6E8A-4147-A177-3AD203B41FA5}">
                      <a16:colId xmlns:a16="http://schemas.microsoft.com/office/drawing/2014/main" val="3040430861"/>
                    </a:ext>
                  </a:extLst>
                </a:gridCol>
                <a:gridCol w="2721602">
                  <a:extLst>
                    <a:ext uri="{9D8B030D-6E8A-4147-A177-3AD203B41FA5}">
                      <a16:colId xmlns:a16="http://schemas.microsoft.com/office/drawing/2014/main" val="2693334221"/>
                    </a:ext>
                  </a:extLst>
                </a:gridCol>
              </a:tblGrid>
              <a:tr h="23421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______________________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27473"/>
                  </a:ext>
                </a:extLst>
              </a:tr>
            </a:tbl>
          </a:graphicData>
        </a:graphic>
      </p:graphicFrame>
      <p:pic>
        <p:nvPicPr>
          <p:cNvPr id="5122" name="Picture 2" descr="Image result for LORAX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t="3287" r="23474" b="8377"/>
          <a:stretch/>
        </p:blipFill>
        <p:spPr bwMode="auto">
          <a:xfrm>
            <a:off x="5913444" y="6504218"/>
            <a:ext cx="952486" cy="2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197</Words>
  <Application>Microsoft Office PowerPoint</Application>
  <PresentationFormat>Custom</PresentationFormat>
  <Paragraphs>101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Abadi MT Condensed Extra Bold</vt:lpstr>
      <vt:lpstr>Arial</vt:lpstr>
      <vt:lpstr>Arial Rounded MT Bold</vt:lpstr>
      <vt:lpstr>Bahnschrift</vt:lpstr>
      <vt:lpstr>Berlin Sans FB Demi</vt:lpstr>
      <vt:lpstr>Calibri</vt:lpstr>
      <vt:lpstr>Calibri Light</vt:lpstr>
      <vt:lpstr>Comic Sans MS</vt:lpstr>
      <vt:lpstr>Cooper Black</vt:lpstr>
      <vt:lpstr>HelloButtons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53</cp:revision>
  <cp:lastPrinted>2020-02-19T21:46:11Z</cp:lastPrinted>
  <dcterms:created xsi:type="dcterms:W3CDTF">2016-08-16T14:25:05Z</dcterms:created>
  <dcterms:modified xsi:type="dcterms:W3CDTF">2020-03-03T20:35:28Z</dcterms:modified>
</cp:coreProperties>
</file>