
<file path=[Content_Types].xml><?xml version="1.0" encoding="utf-8"?>
<Types xmlns="http://schemas.openxmlformats.org/package/2006/content-types">
  <Default Extension="png" ContentType="image/png"/>
  <Default Extension="jpeg" ContentType="image/jpeg"/>
  <Default Extension="webp" ContentType="image/webp"/>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9"/>
  </p:notesMasterIdLst>
  <p:sldIdLst>
    <p:sldId id="265" r:id="rId2"/>
    <p:sldId id="362" r:id="rId3"/>
    <p:sldId id="395" r:id="rId4"/>
    <p:sldId id="358" r:id="rId5"/>
    <p:sldId id="363" r:id="rId6"/>
    <p:sldId id="360" r:id="rId7"/>
    <p:sldId id="388" r:id="rId8"/>
    <p:sldId id="387" r:id="rId9"/>
    <p:sldId id="389" r:id="rId10"/>
    <p:sldId id="382" r:id="rId11"/>
    <p:sldId id="391" r:id="rId12"/>
    <p:sldId id="392" r:id="rId13"/>
    <p:sldId id="361" r:id="rId14"/>
    <p:sldId id="383" r:id="rId15"/>
    <p:sldId id="359" r:id="rId16"/>
    <p:sldId id="379" r:id="rId17"/>
    <p:sldId id="364" r:id="rId18"/>
    <p:sldId id="396" r:id="rId19"/>
    <p:sldId id="384" r:id="rId20"/>
    <p:sldId id="385" r:id="rId21"/>
    <p:sldId id="370" r:id="rId22"/>
    <p:sldId id="386" r:id="rId23"/>
    <p:sldId id="366" r:id="rId24"/>
    <p:sldId id="380" r:id="rId25"/>
    <p:sldId id="398" r:id="rId26"/>
    <p:sldId id="381" r:id="rId27"/>
    <p:sldId id="397" r:id="rId28"/>
    <p:sldId id="390" r:id="rId29"/>
    <p:sldId id="378" r:id="rId30"/>
    <p:sldId id="365" r:id="rId31"/>
    <p:sldId id="393" r:id="rId32"/>
    <p:sldId id="377" r:id="rId33"/>
    <p:sldId id="394" r:id="rId34"/>
    <p:sldId id="374" r:id="rId35"/>
    <p:sldId id="367" r:id="rId36"/>
    <p:sldId id="356" r:id="rId37"/>
    <p:sldId id="316" r:id="rId38"/>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D773"/>
    <a:srgbClr val="AE4844"/>
    <a:srgbClr val="8D7900"/>
    <a:srgbClr val="987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
          <a:latin typeface="Helvetica Neue"/>
          <a:ea typeface="Helvetica Neue"/>
          <a:cs typeface="Helvetica Neue"/>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Helvetica Neue"/>
          <a:ea typeface="Helvetica Neue"/>
          <a:cs typeface="Helvetica Neue"/>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Helvetica Neue"/>
          <a:ea typeface="Helvetica Neue"/>
          <a:cs typeface="Helvetica Neue"/>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551" autoAdjust="0"/>
    <p:restoredTop sz="92552"/>
  </p:normalViewPr>
  <p:slideViewPr>
    <p:cSldViewPr snapToGrid="0" snapToObjects="1">
      <p:cViewPr varScale="1">
        <p:scale>
          <a:sx n="40" d="100"/>
          <a:sy n="40" d="100"/>
        </p:scale>
        <p:origin x="254" y="3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51" name="Shape 151"/>
          <p:cNvSpPr>
            <a:spLocks noGrp="1"/>
          </p:cNvSpPr>
          <p:nvPr>
            <p:ph type="body" sz="quarter" idx="1"/>
          </p:nvPr>
        </p:nvSpPr>
        <p:spPr>
          <a:xfrm>
            <a:off x="914400" y="4343400"/>
            <a:ext cx="5029200" cy="4114800"/>
          </a:xfrm>
          <a:prstGeom prst="rect">
            <a:avLst/>
          </a:prstGeom>
        </p:spPr>
        <p:txBody>
          <a:bodyPr/>
          <a:lstStyle/>
          <a:p>
            <a:endParaRPr dirty="0"/>
          </a:p>
        </p:txBody>
      </p:sp>
    </p:spTree>
  </p:cSld>
  <p:clrMap bg1="lt1" tx1="dk1" bg2="lt2" tx2="dk2" accent1="accent1" accent2="accent2" accent3="accent3" accent4="accent4" accent5="accent5" accent6="accent6" hlink="hlink" folHlink="folHlink"/>
  <p:notesStyle>
    <a:lvl1pPr defTabSz="457200" latinLnBrk="0">
      <a:lnSpc>
        <a:spcPct val="117999"/>
      </a:lnSpc>
      <a:defRPr sz="2200" b="0" i="0">
        <a:latin typeface="Georgia" panose="02040502050405020303" pitchFamily="18" charset="0"/>
        <a:ea typeface="Arial" panose="020B0604020202020204" pitchFamily="34" charset="0"/>
        <a:cs typeface="Arial" panose="020B0604020202020204" pitchFamily="34" charset="0"/>
        <a:sym typeface="Helvetica Neue"/>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www.history.com</a:t>
            </a:r>
            <a:r>
              <a:rPr lang="en-US" dirty="0"/>
              <a:t>/news/bass-reeves-real-lone-ranger-a-black-man</a:t>
            </a:r>
          </a:p>
        </p:txBody>
      </p:sp>
    </p:spTree>
    <p:extLst>
      <p:ext uri="{BB962C8B-B14F-4D97-AF65-F5344CB8AC3E}">
        <p14:creationId xmlns:p14="http://schemas.microsoft.com/office/powerpoint/2010/main" val="8605061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www.texasmonthly.com</a:t>
            </a:r>
            <a:r>
              <a:rPr lang="en-US" dirty="0"/>
              <a:t>/being-</a:t>
            </a:r>
            <a:r>
              <a:rPr lang="en-US" dirty="0" err="1"/>
              <a:t>texan</a:t>
            </a:r>
            <a:r>
              <a:rPr lang="en-US" dirty="0"/>
              <a:t>/the-resurrection-of-bass-reeves/</a:t>
            </a:r>
          </a:p>
        </p:txBody>
      </p:sp>
    </p:spTree>
    <p:extLst>
      <p:ext uri="{BB962C8B-B14F-4D97-AF65-F5344CB8AC3E}">
        <p14:creationId xmlns:p14="http://schemas.microsoft.com/office/powerpoint/2010/main" val="18068117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www.texasmonthly.com</a:t>
            </a:r>
            <a:r>
              <a:rPr lang="en-US" dirty="0"/>
              <a:t>/being-</a:t>
            </a:r>
            <a:r>
              <a:rPr lang="en-US" dirty="0" err="1"/>
              <a:t>texan</a:t>
            </a:r>
            <a:r>
              <a:rPr lang="en-US" dirty="0"/>
              <a:t>/the-resurrection-of-bass-reeves/</a:t>
            </a:r>
          </a:p>
          <a:p>
            <a:endParaRPr lang="en-US" dirty="0"/>
          </a:p>
        </p:txBody>
      </p:sp>
    </p:spTree>
    <p:extLst>
      <p:ext uri="{BB962C8B-B14F-4D97-AF65-F5344CB8AC3E}">
        <p14:creationId xmlns:p14="http://schemas.microsoft.com/office/powerpoint/2010/main" val="37677224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www.texasmonthly.com</a:t>
            </a:r>
            <a:r>
              <a:rPr lang="en-US" dirty="0"/>
              <a:t>/being-</a:t>
            </a:r>
            <a:r>
              <a:rPr lang="en-US" dirty="0" err="1"/>
              <a:t>texan</a:t>
            </a:r>
            <a:r>
              <a:rPr lang="en-US" dirty="0"/>
              <a:t>/the-resurrection-of-bass-reeves/</a:t>
            </a:r>
          </a:p>
        </p:txBody>
      </p:sp>
    </p:spTree>
    <p:extLst>
      <p:ext uri="{BB962C8B-B14F-4D97-AF65-F5344CB8AC3E}">
        <p14:creationId xmlns:p14="http://schemas.microsoft.com/office/powerpoint/2010/main" val="36221341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Art T. Burton. </a:t>
            </a:r>
            <a:r>
              <a:rPr lang="en-US" i="1" dirty="0"/>
              <a:t>Black Gun, Silver Star: The Life and Legend of frontier marshal Bass Reeves. </a:t>
            </a:r>
            <a:r>
              <a:rPr lang="en-US" i="0" dirty="0"/>
              <a:t>Lincoln: University of Nebraska Press, 2006. </a:t>
            </a:r>
          </a:p>
          <a:p>
            <a:pPr marL="0" marR="0" lvl="0" indent="0" defTabSz="457200" eaLnBrk="1" fontAlgn="auto" latinLnBrk="0" hangingPunct="1">
              <a:lnSpc>
                <a:spcPct val="117999"/>
              </a:lnSpc>
              <a:spcBef>
                <a:spcPts val="0"/>
              </a:spcBef>
              <a:spcAft>
                <a:spcPts val="0"/>
              </a:spcAft>
              <a:buClrTx/>
              <a:buSzTx/>
              <a:buFontTx/>
              <a:buNone/>
              <a:tabLst/>
              <a:defRPr/>
            </a:pPr>
            <a:endParaRPr lang="en-US" i="0" dirty="0"/>
          </a:p>
          <a:p>
            <a:pPr marL="0" marR="0" lvl="0" indent="0" defTabSz="457200" eaLnBrk="1" fontAlgn="auto" latinLnBrk="0" hangingPunct="1">
              <a:lnSpc>
                <a:spcPct val="117999"/>
              </a:lnSpc>
              <a:spcBef>
                <a:spcPts val="0"/>
              </a:spcBef>
              <a:spcAft>
                <a:spcPts val="0"/>
              </a:spcAft>
              <a:buClrTx/>
              <a:buSzTx/>
              <a:buFontTx/>
              <a:buNone/>
              <a:tabLst/>
              <a:defRPr/>
            </a:pPr>
            <a:r>
              <a:rPr lang="en-US" i="0" dirty="0"/>
              <a:t>https://</a:t>
            </a:r>
            <a:r>
              <a:rPr lang="en-US" i="0" dirty="0" err="1"/>
              <a:t>usslave.blogspot.com</a:t>
            </a:r>
            <a:r>
              <a:rPr lang="en-US" i="0" dirty="0"/>
              <a:t>/2013/06/the-fugitive-slave-law-1860.html</a:t>
            </a:r>
          </a:p>
          <a:p>
            <a:pPr marL="0" marR="0" lvl="0" indent="0" defTabSz="457200" eaLnBrk="1" fontAlgn="auto" latinLnBrk="0" hangingPunct="1">
              <a:lnSpc>
                <a:spcPct val="117999"/>
              </a:lnSpc>
              <a:spcBef>
                <a:spcPts val="0"/>
              </a:spcBef>
              <a:spcAft>
                <a:spcPts val="0"/>
              </a:spcAft>
              <a:buClrTx/>
              <a:buSzTx/>
              <a:buFontTx/>
              <a:buNone/>
              <a:tabLst/>
              <a:defRPr/>
            </a:pPr>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archive.org</a:t>
            </a:r>
            <a:r>
              <a:rPr lang="en-US" dirty="0"/>
              <a:t>/details/blackgunsilverst00burt/</a:t>
            </a:r>
          </a:p>
          <a:p>
            <a:endParaRPr lang="en-US" dirty="0"/>
          </a:p>
        </p:txBody>
      </p:sp>
    </p:spTree>
    <p:extLst>
      <p:ext uri="{BB962C8B-B14F-4D97-AF65-F5344CB8AC3E}">
        <p14:creationId xmlns:p14="http://schemas.microsoft.com/office/powerpoint/2010/main" val="1407676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www.texasmonthly.com</a:t>
            </a:r>
            <a:r>
              <a:rPr lang="en-US" dirty="0"/>
              <a:t>/being-</a:t>
            </a:r>
            <a:r>
              <a:rPr lang="en-US" dirty="0" err="1"/>
              <a:t>texan</a:t>
            </a:r>
            <a:r>
              <a:rPr lang="en-US" dirty="0"/>
              <a:t>/the-resurrection-of-bass-reeves/</a:t>
            </a:r>
          </a:p>
          <a:p>
            <a:endParaRPr lang="en-US" dirty="0"/>
          </a:p>
          <a:p>
            <a:r>
              <a:rPr lang="en-US" dirty="0"/>
              <a:t>https://</a:t>
            </a:r>
            <a:r>
              <a:rPr lang="en-US" dirty="0" err="1"/>
              <a:t>www.pinterest.com</a:t>
            </a:r>
            <a:r>
              <a:rPr lang="en-US" dirty="0"/>
              <a:t>/pin/397301998373621836/</a:t>
            </a:r>
          </a:p>
        </p:txBody>
      </p:sp>
    </p:spTree>
    <p:extLst>
      <p:ext uri="{BB962C8B-B14F-4D97-AF65-F5344CB8AC3E}">
        <p14:creationId xmlns:p14="http://schemas.microsoft.com/office/powerpoint/2010/main" val="3390862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www.texasmonthly.com</a:t>
            </a:r>
            <a:r>
              <a:rPr lang="en-US" dirty="0"/>
              <a:t>/being-</a:t>
            </a:r>
            <a:r>
              <a:rPr lang="en-US" dirty="0" err="1"/>
              <a:t>texan</a:t>
            </a:r>
            <a:r>
              <a:rPr lang="en-US" dirty="0"/>
              <a:t>/the-resurrection-of-bass-reeves/</a:t>
            </a:r>
          </a:p>
        </p:txBody>
      </p:sp>
    </p:spTree>
    <p:extLst>
      <p:ext uri="{BB962C8B-B14F-4D97-AF65-F5344CB8AC3E}">
        <p14:creationId xmlns:p14="http://schemas.microsoft.com/office/powerpoint/2010/main" val="31094454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truewestmagazine.com</a:t>
            </a:r>
            <a:r>
              <a:rPr lang="en-US" dirty="0"/>
              <a:t>/article/bass-reeves-the-invincible-lawman/</a:t>
            </a:r>
          </a:p>
          <a:p>
            <a:pPr marL="0" marR="0" lvl="0" indent="0" defTabSz="457200" eaLnBrk="1" fontAlgn="auto" latinLnBrk="0" hangingPunct="1">
              <a:lnSpc>
                <a:spcPct val="117999"/>
              </a:lnSpc>
              <a:spcBef>
                <a:spcPts val="0"/>
              </a:spcBef>
              <a:spcAft>
                <a:spcPts val="0"/>
              </a:spcAft>
              <a:buClrTx/>
              <a:buSzTx/>
              <a:buFontTx/>
              <a:buNone/>
              <a:tabLst/>
              <a:defRPr/>
            </a:pPr>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www.texasmonthly.com</a:t>
            </a:r>
            <a:r>
              <a:rPr lang="en-US" dirty="0"/>
              <a:t>/being-</a:t>
            </a:r>
            <a:r>
              <a:rPr lang="en-US" dirty="0" err="1"/>
              <a:t>texan</a:t>
            </a:r>
            <a:r>
              <a:rPr lang="en-US" dirty="0"/>
              <a:t>/the-resurrection-of-bass-reeves/</a:t>
            </a:r>
          </a:p>
          <a:p>
            <a:pPr marL="0" marR="0" lvl="0" indent="0" defTabSz="457200" eaLnBrk="1" fontAlgn="auto" latinLnBrk="0" hangingPunct="1">
              <a:lnSpc>
                <a:spcPct val="117999"/>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191533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truewestmagazine.com</a:t>
            </a:r>
            <a:r>
              <a:rPr lang="en-US" dirty="0"/>
              <a:t>/article/classic-gunfights-a-deadly-duel-at-500-yards/</a:t>
            </a:r>
          </a:p>
          <a:p>
            <a:pPr marL="0" marR="0" lvl="0" indent="0" defTabSz="457200" eaLnBrk="1" fontAlgn="auto" latinLnBrk="0" hangingPunct="1">
              <a:lnSpc>
                <a:spcPct val="117999"/>
              </a:lnSpc>
              <a:spcBef>
                <a:spcPts val="0"/>
              </a:spcBef>
              <a:spcAft>
                <a:spcPts val="0"/>
              </a:spcAft>
              <a:buClrTx/>
              <a:buSzTx/>
              <a:buFontTx/>
              <a:buNone/>
              <a:tabLst/>
              <a:defRPr/>
            </a:pPr>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Art T. Burton. </a:t>
            </a:r>
            <a:r>
              <a:rPr lang="en-US" i="1" dirty="0"/>
              <a:t>Black Gun, Silver Star: The Life and Legend of frontier marshal Bass Reeves. </a:t>
            </a:r>
            <a:r>
              <a:rPr lang="en-US" i="0" dirty="0"/>
              <a:t>Lincoln: University of Nebraska Press, 2006. Chapter 3.</a:t>
            </a:r>
            <a:endParaRPr lang="en-US" dirty="0"/>
          </a:p>
          <a:p>
            <a:pPr marL="0" marR="0" lvl="0" indent="0" defTabSz="457200" eaLnBrk="1" fontAlgn="auto" latinLnBrk="0" hangingPunct="1">
              <a:lnSpc>
                <a:spcPct val="117999"/>
              </a:lnSpc>
              <a:spcBef>
                <a:spcPts val="0"/>
              </a:spcBef>
              <a:spcAft>
                <a:spcPts val="0"/>
              </a:spcAft>
              <a:buClrTx/>
              <a:buSzTx/>
              <a:buFontTx/>
              <a:buNone/>
              <a:tabLst/>
              <a:defRPr/>
            </a:pPr>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archive.org</a:t>
            </a:r>
            <a:r>
              <a:rPr lang="en-US" dirty="0"/>
              <a:t>/details/blackgunsilverst00burt/</a:t>
            </a:r>
          </a:p>
        </p:txBody>
      </p:sp>
    </p:spTree>
    <p:extLst>
      <p:ext uri="{BB962C8B-B14F-4D97-AF65-F5344CB8AC3E}">
        <p14:creationId xmlns:p14="http://schemas.microsoft.com/office/powerpoint/2010/main" val="25533832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truewestmagazine.com</a:t>
            </a:r>
            <a:r>
              <a:rPr lang="en-US" dirty="0"/>
              <a:t>/article/classic-gunfights-a-deadly-duel-at-500-yards/</a:t>
            </a:r>
          </a:p>
          <a:p>
            <a:pPr marL="0" marR="0" lvl="0" indent="0" defTabSz="457200" eaLnBrk="1" fontAlgn="auto" latinLnBrk="0" hangingPunct="1">
              <a:lnSpc>
                <a:spcPct val="117999"/>
              </a:lnSpc>
              <a:spcBef>
                <a:spcPts val="0"/>
              </a:spcBef>
              <a:spcAft>
                <a:spcPts val="0"/>
              </a:spcAft>
              <a:buClrTx/>
              <a:buSzTx/>
              <a:buFontTx/>
              <a:buNone/>
              <a:tabLst/>
              <a:defRPr/>
            </a:pPr>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Art T. Burton. </a:t>
            </a:r>
            <a:r>
              <a:rPr lang="en-US" i="1" dirty="0"/>
              <a:t>Black Gun, Silver Star: The Life and Legend of frontier marshal Bass Reeves. </a:t>
            </a:r>
            <a:r>
              <a:rPr lang="en-US" i="0" dirty="0"/>
              <a:t>Lincoln: University of Nebraska Press, 2006. Chapter 3.</a:t>
            </a:r>
            <a:endParaRPr lang="en-US" dirty="0"/>
          </a:p>
          <a:p>
            <a:pPr marL="0" marR="0" lvl="0" indent="0" defTabSz="457200" eaLnBrk="1" fontAlgn="auto" latinLnBrk="0" hangingPunct="1">
              <a:lnSpc>
                <a:spcPct val="117999"/>
              </a:lnSpc>
              <a:spcBef>
                <a:spcPts val="0"/>
              </a:spcBef>
              <a:spcAft>
                <a:spcPts val="0"/>
              </a:spcAft>
              <a:buClrTx/>
              <a:buSzTx/>
              <a:buFontTx/>
              <a:buNone/>
              <a:tabLst/>
              <a:defRPr/>
            </a:pPr>
            <a:endParaRPr lang="en-US" dirty="0"/>
          </a:p>
          <a:p>
            <a:pPr marL="0" marR="0" lvl="0" indent="0" defTabSz="457200" eaLnBrk="1" fontAlgn="auto" latinLnBrk="0" hangingPunct="1">
              <a:lnSpc>
                <a:spcPct val="117999"/>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1326751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Art T. Burton. </a:t>
            </a:r>
            <a:r>
              <a:rPr lang="en-US" i="1" dirty="0"/>
              <a:t>Black Gun, Silver Star: The Life and Legend of frontier marshal Bass Reeves. </a:t>
            </a:r>
            <a:r>
              <a:rPr lang="en-US" i="0" dirty="0"/>
              <a:t>Lincoln: University of Nebraska Press, 2006.</a:t>
            </a:r>
            <a:endParaRPr lang="en-US" dirty="0"/>
          </a:p>
        </p:txBody>
      </p:sp>
    </p:spTree>
    <p:extLst>
      <p:ext uri="{BB962C8B-B14F-4D97-AF65-F5344CB8AC3E}">
        <p14:creationId xmlns:p14="http://schemas.microsoft.com/office/powerpoint/2010/main" val="33020223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b="0" i="0" u="none" strike="noStrike" dirty="0">
                <a:effectLst/>
                <a:ea typeface="Helvetica Neue"/>
                <a:sym typeface="Helvetica Neue"/>
              </a:rPr>
              <a:t>https://</a:t>
            </a:r>
            <a:r>
              <a:rPr lang="en-US" sz="2200" b="0" i="0" u="none" strike="noStrike" dirty="0" err="1">
                <a:effectLst/>
                <a:ea typeface="Helvetica Neue"/>
                <a:sym typeface="Helvetica Neue"/>
              </a:rPr>
              <a:t>www.thefreelibrary.com</a:t>
            </a:r>
            <a:r>
              <a:rPr lang="en-US" sz="2200" b="0" i="0" u="none" strike="noStrike" dirty="0">
                <a:effectLst/>
                <a:ea typeface="Helvetica Neue"/>
                <a:sym typeface="Helvetica Neue"/>
              </a:rPr>
              <a:t>/Jack+of+All+Trades%3A+Involved+in+a+wide+variety+of+crimes%2C+outlaw+Bob...-a0565735917</a:t>
            </a:r>
            <a:endParaRPr lang="en-US" dirty="0"/>
          </a:p>
        </p:txBody>
      </p:sp>
    </p:spTree>
    <p:extLst>
      <p:ext uri="{BB962C8B-B14F-4D97-AF65-F5344CB8AC3E}">
        <p14:creationId xmlns:p14="http://schemas.microsoft.com/office/powerpoint/2010/main" val="28935682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truewestmagazine.com</a:t>
            </a:r>
            <a:r>
              <a:rPr lang="en-US" dirty="0"/>
              <a:t>/article/bass-reeves-the-invincible-lawman/</a:t>
            </a:r>
          </a:p>
        </p:txBody>
      </p:sp>
    </p:spTree>
    <p:extLst>
      <p:ext uri="{BB962C8B-B14F-4D97-AF65-F5344CB8AC3E}">
        <p14:creationId xmlns:p14="http://schemas.microsoft.com/office/powerpoint/2010/main" val="20940022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truewestmagazine.com</a:t>
            </a:r>
            <a:r>
              <a:rPr lang="en-US" dirty="0"/>
              <a:t>/article/bass-reeves-the-invincible-lawman/</a:t>
            </a:r>
          </a:p>
          <a:p>
            <a:endParaRPr lang="en-US" dirty="0"/>
          </a:p>
        </p:txBody>
      </p:sp>
    </p:spTree>
    <p:extLst>
      <p:ext uri="{BB962C8B-B14F-4D97-AF65-F5344CB8AC3E}">
        <p14:creationId xmlns:p14="http://schemas.microsoft.com/office/powerpoint/2010/main" val="24845892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truewestmagazine.com</a:t>
            </a:r>
            <a:r>
              <a:rPr lang="en-US" dirty="0"/>
              <a:t>/article/bass-reeves-the-invincible-lawman/</a:t>
            </a:r>
          </a:p>
          <a:p>
            <a:pPr marL="0" marR="0" lvl="0" indent="0" defTabSz="457200" eaLnBrk="1" fontAlgn="auto" latinLnBrk="0" hangingPunct="1">
              <a:lnSpc>
                <a:spcPct val="117999"/>
              </a:lnSpc>
              <a:spcBef>
                <a:spcPts val="0"/>
              </a:spcBef>
              <a:spcAft>
                <a:spcPts val="0"/>
              </a:spcAft>
              <a:buClrTx/>
              <a:buSzTx/>
              <a:buFontTx/>
              <a:buNone/>
              <a:tabLst/>
              <a:defRPr/>
            </a:pPr>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Art T. Burton. </a:t>
            </a:r>
            <a:r>
              <a:rPr lang="en-US" i="1" dirty="0"/>
              <a:t>Black Gun, Silver Star: The Life and Legend of frontier marshal Bass Reeves. </a:t>
            </a:r>
            <a:r>
              <a:rPr lang="en-US" i="0" dirty="0"/>
              <a:t>Lincoln: University of Nebraska Press, 2006. Chapter 3</a:t>
            </a:r>
            <a:endParaRPr lang="en-US" dirty="0"/>
          </a:p>
        </p:txBody>
      </p:sp>
    </p:spTree>
    <p:extLst>
      <p:ext uri="{BB962C8B-B14F-4D97-AF65-F5344CB8AC3E}">
        <p14:creationId xmlns:p14="http://schemas.microsoft.com/office/powerpoint/2010/main" val="14603385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truewestmagazine.com</a:t>
            </a:r>
            <a:r>
              <a:rPr lang="en-US" dirty="0"/>
              <a:t>/article/bass-reeves-the-invincible-lawman/</a:t>
            </a:r>
          </a:p>
          <a:p>
            <a:endParaRPr lang="en-US" dirty="0"/>
          </a:p>
          <a:p>
            <a:endParaRPr lang="en-US" dirty="0"/>
          </a:p>
          <a:p>
            <a:endParaRPr lang="en-US" dirty="0"/>
          </a:p>
        </p:txBody>
      </p:sp>
    </p:spTree>
    <p:extLst>
      <p:ext uri="{BB962C8B-B14F-4D97-AF65-F5344CB8AC3E}">
        <p14:creationId xmlns:p14="http://schemas.microsoft.com/office/powerpoint/2010/main" val="2313280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Art T. Burton. </a:t>
            </a:r>
            <a:r>
              <a:rPr lang="en-US" i="1" dirty="0"/>
              <a:t>Black Gun, Silver Star: The Life and Legend of frontier marshal Bass Reeves. </a:t>
            </a:r>
            <a:r>
              <a:rPr lang="en-US" i="0" dirty="0"/>
              <a:t>Lincoln: University of Nebraska Press, 2006. Chapter 8.</a:t>
            </a:r>
            <a:endParaRPr lang="en-US" dirty="0"/>
          </a:p>
        </p:txBody>
      </p:sp>
    </p:spTree>
    <p:extLst>
      <p:ext uri="{BB962C8B-B14F-4D97-AF65-F5344CB8AC3E}">
        <p14:creationId xmlns:p14="http://schemas.microsoft.com/office/powerpoint/2010/main" val="16168105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Art T. Burton. </a:t>
            </a:r>
            <a:r>
              <a:rPr lang="en-US" i="1" dirty="0"/>
              <a:t>Black Gun, Silver Star: The Life and Legend of frontier marshal Bass Reeves. </a:t>
            </a:r>
            <a:r>
              <a:rPr lang="en-US" i="0" dirty="0"/>
              <a:t>Lincoln: University of Nebraska Press, 2006. Chapter 8.</a:t>
            </a:r>
            <a:endParaRPr lang="en-US" dirty="0"/>
          </a:p>
        </p:txBody>
      </p:sp>
    </p:spTree>
    <p:extLst>
      <p:ext uri="{BB962C8B-B14F-4D97-AF65-F5344CB8AC3E}">
        <p14:creationId xmlns:p14="http://schemas.microsoft.com/office/powerpoint/2010/main" val="22828513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Art T. Burton. </a:t>
            </a:r>
            <a:r>
              <a:rPr lang="en-US" i="1" dirty="0"/>
              <a:t>Black Gun, Silver Star: The Life and Legend of frontier marshal Bass Reeves. </a:t>
            </a:r>
            <a:r>
              <a:rPr lang="en-US" i="0" dirty="0"/>
              <a:t>Lincoln: University of Nebraska Press, 2006. </a:t>
            </a:r>
          </a:p>
          <a:p>
            <a:endParaRPr lang="en-US" i="0" dirty="0"/>
          </a:p>
          <a:p>
            <a:r>
              <a:rPr lang="en-US" dirty="0"/>
              <a:t>https://</a:t>
            </a:r>
            <a:r>
              <a:rPr lang="en-US" dirty="0" err="1"/>
              <a:t>www.texasmonthly.com</a:t>
            </a:r>
            <a:r>
              <a:rPr lang="en-US" dirty="0"/>
              <a:t>/being-</a:t>
            </a:r>
            <a:r>
              <a:rPr lang="en-US" dirty="0" err="1"/>
              <a:t>texan</a:t>
            </a:r>
            <a:r>
              <a:rPr lang="en-US" dirty="0"/>
              <a:t>/the-resurrection-of-bass-reeves</a:t>
            </a:r>
          </a:p>
          <a:p>
            <a:endParaRPr lang="en-US" dirty="0"/>
          </a:p>
          <a:p>
            <a:r>
              <a:rPr lang="en-US" dirty="0"/>
              <a:t>https://</a:t>
            </a:r>
            <a:r>
              <a:rPr lang="en-US" dirty="0" err="1"/>
              <a:t>truewestmagazine.com</a:t>
            </a:r>
            <a:r>
              <a:rPr lang="en-US" dirty="0"/>
              <a:t>/article/bass-reeves-the-invincible-lawman/</a:t>
            </a:r>
          </a:p>
        </p:txBody>
      </p:sp>
    </p:spTree>
    <p:extLst>
      <p:ext uri="{BB962C8B-B14F-4D97-AF65-F5344CB8AC3E}">
        <p14:creationId xmlns:p14="http://schemas.microsoft.com/office/powerpoint/2010/main" val="38356612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www.texasmonthly.com</a:t>
            </a:r>
            <a:r>
              <a:rPr lang="en-US" dirty="0"/>
              <a:t>/being-</a:t>
            </a:r>
            <a:r>
              <a:rPr lang="en-US" dirty="0" err="1"/>
              <a:t>texan</a:t>
            </a:r>
            <a:r>
              <a:rPr lang="en-US" dirty="0"/>
              <a:t>/the-resurrection-of-bass-reeves</a:t>
            </a:r>
          </a:p>
          <a:p>
            <a:endParaRPr lang="en-US" dirty="0"/>
          </a:p>
          <a:p>
            <a:r>
              <a:rPr lang="en-US" dirty="0"/>
              <a:t>https://</a:t>
            </a:r>
            <a:r>
              <a:rPr lang="en-US" dirty="0" err="1"/>
              <a:t>time.com</a:t>
            </a:r>
            <a:r>
              <a:rPr lang="en-US" dirty="0"/>
              <a:t>/5525283/soldier-execution-civil-rights/</a:t>
            </a:r>
          </a:p>
        </p:txBody>
      </p:sp>
    </p:spTree>
    <p:extLst>
      <p:ext uri="{BB962C8B-B14F-4D97-AF65-F5344CB8AC3E}">
        <p14:creationId xmlns:p14="http://schemas.microsoft.com/office/powerpoint/2010/main" val="26760479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www.texasmonthly.com</a:t>
            </a:r>
            <a:r>
              <a:rPr lang="en-US" dirty="0"/>
              <a:t>/being-</a:t>
            </a:r>
            <a:r>
              <a:rPr lang="en-US" dirty="0" err="1"/>
              <a:t>texan</a:t>
            </a:r>
            <a:r>
              <a:rPr lang="en-US" dirty="0"/>
              <a:t>/the-resurrection-of-bass-reeves</a:t>
            </a:r>
          </a:p>
        </p:txBody>
      </p:sp>
    </p:spTree>
    <p:extLst>
      <p:ext uri="{BB962C8B-B14F-4D97-AF65-F5344CB8AC3E}">
        <p14:creationId xmlns:p14="http://schemas.microsoft.com/office/powerpoint/2010/main" val="31529256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www.texasmonthly.com</a:t>
            </a:r>
            <a:r>
              <a:rPr lang="en-US" dirty="0"/>
              <a:t>/being-</a:t>
            </a:r>
            <a:r>
              <a:rPr lang="en-US" dirty="0" err="1"/>
              <a:t>texan</a:t>
            </a:r>
            <a:r>
              <a:rPr lang="en-US" dirty="0"/>
              <a:t>/the-resurrection-of-bass-reeves</a:t>
            </a:r>
          </a:p>
        </p:txBody>
      </p:sp>
    </p:spTree>
    <p:extLst>
      <p:ext uri="{BB962C8B-B14F-4D97-AF65-F5344CB8AC3E}">
        <p14:creationId xmlns:p14="http://schemas.microsoft.com/office/powerpoint/2010/main" val="3520587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b="0" i="0" u="none" strike="noStrike" dirty="0">
                <a:effectLst/>
                <a:ea typeface="Helvetica Neue"/>
                <a:sym typeface="Helvetica Neue"/>
              </a:rPr>
              <a:t>https://</a:t>
            </a:r>
            <a:r>
              <a:rPr lang="en-US" sz="2200" b="0" i="0" u="none" strike="noStrike" dirty="0" err="1">
                <a:effectLst/>
                <a:ea typeface="Helvetica Neue"/>
                <a:sym typeface="Helvetica Neue"/>
              </a:rPr>
              <a:t>www.thefreelibrary.com</a:t>
            </a:r>
            <a:r>
              <a:rPr lang="en-US" sz="2200" b="0" i="0" u="none" strike="noStrike" dirty="0">
                <a:effectLst/>
                <a:ea typeface="Helvetica Neue"/>
                <a:sym typeface="Helvetica Neue"/>
              </a:rPr>
              <a:t>/Jack+of+All+Trades%3A+Involved+in+a+wide+variety+of+crimes%2C+outlaw+Bob...-a0565735917</a:t>
            </a:r>
            <a:endParaRPr lang="en-US" dirty="0"/>
          </a:p>
        </p:txBody>
      </p:sp>
    </p:spTree>
    <p:extLst>
      <p:ext uri="{BB962C8B-B14F-4D97-AF65-F5344CB8AC3E}">
        <p14:creationId xmlns:p14="http://schemas.microsoft.com/office/powerpoint/2010/main" val="19933292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www.texasmonthly.com</a:t>
            </a:r>
            <a:r>
              <a:rPr lang="en-US" dirty="0"/>
              <a:t>/being-</a:t>
            </a:r>
            <a:r>
              <a:rPr lang="en-US" dirty="0" err="1"/>
              <a:t>texan</a:t>
            </a:r>
            <a:r>
              <a:rPr lang="en-US" dirty="0"/>
              <a:t>/the-resurrection-of-bass-reeves</a:t>
            </a:r>
          </a:p>
        </p:txBody>
      </p:sp>
    </p:spTree>
    <p:extLst>
      <p:ext uri="{BB962C8B-B14F-4D97-AF65-F5344CB8AC3E}">
        <p14:creationId xmlns:p14="http://schemas.microsoft.com/office/powerpoint/2010/main" val="13863164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www.texasmonthly.com</a:t>
            </a:r>
            <a:r>
              <a:rPr lang="en-US" dirty="0"/>
              <a:t>/being-</a:t>
            </a:r>
            <a:r>
              <a:rPr lang="en-US" dirty="0" err="1"/>
              <a:t>texan</a:t>
            </a:r>
            <a:r>
              <a:rPr lang="en-US" dirty="0"/>
              <a:t>/the-resurrection-of-bass-reeves</a:t>
            </a:r>
          </a:p>
        </p:txBody>
      </p:sp>
    </p:spTree>
    <p:extLst>
      <p:ext uri="{BB962C8B-B14F-4D97-AF65-F5344CB8AC3E}">
        <p14:creationId xmlns:p14="http://schemas.microsoft.com/office/powerpoint/2010/main" val="24705585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www.texasmonthly.com</a:t>
            </a:r>
            <a:r>
              <a:rPr lang="en-US" dirty="0"/>
              <a:t>/being-</a:t>
            </a:r>
            <a:r>
              <a:rPr lang="en-US" dirty="0" err="1"/>
              <a:t>texan</a:t>
            </a:r>
            <a:r>
              <a:rPr lang="en-US" dirty="0"/>
              <a:t>/the-resurrection-of-bass-reeves</a:t>
            </a:r>
          </a:p>
          <a:p>
            <a:r>
              <a:rPr lang="en-US" sz="2200" b="0" i="1" u="none" strike="noStrike" dirty="0">
                <a:effectLst/>
                <a:ea typeface="Helvetica Neue"/>
                <a:sym typeface="Helvetica Neue"/>
              </a:rPr>
              <a:t>/</a:t>
            </a:r>
            <a:endParaRPr lang="en-US" dirty="0"/>
          </a:p>
        </p:txBody>
      </p:sp>
    </p:spTree>
    <p:extLst>
      <p:ext uri="{BB962C8B-B14F-4D97-AF65-F5344CB8AC3E}">
        <p14:creationId xmlns:p14="http://schemas.microsoft.com/office/powerpoint/2010/main" val="36760728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b="0" i="1" u="none" strike="noStrike" dirty="0">
                <a:effectLst/>
                <a:ea typeface="Helvetica Neue"/>
                <a:sym typeface="Helvetica Neue"/>
              </a:rPr>
              <a:t>https://</a:t>
            </a:r>
            <a:r>
              <a:rPr lang="en-US" sz="2200" b="0" i="1" u="none" strike="noStrike" dirty="0" err="1">
                <a:effectLst/>
                <a:ea typeface="Helvetica Neue"/>
                <a:sym typeface="Helvetica Neue"/>
              </a:rPr>
              <a:t>lasvegasblackimage.com</a:t>
            </a:r>
            <a:r>
              <a:rPr lang="en-US" sz="2200" b="0" i="1" u="none" strike="noStrike" dirty="0">
                <a:effectLst/>
                <a:ea typeface="Helvetica Neue"/>
                <a:sym typeface="Helvetica Neue"/>
              </a:rPr>
              <a:t>/2012/11/judge-</a:t>
            </a:r>
            <a:r>
              <a:rPr lang="en-US" sz="2200" b="0" i="1" u="none" strike="noStrike" dirty="0" err="1">
                <a:effectLst/>
                <a:ea typeface="Helvetica Neue"/>
                <a:sym typeface="Helvetica Neue"/>
              </a:rPr>
              <a:t>paul</a:t>
            </a:r>
            <a:r>
              <a:rPr lang="en-US" sz="2200" b="0" i="1" u="none" strike="noStrike" dirty="0">
                <a:effectLst/>
                <a:ea typeface="Helvetica Neue"/>
                <a:sym typeface="Helvetica Neue"/>
              </a:rPr>
              <a:t>-l-brady-marshaling-his-resources/</a:t>
            </a:r>
            <a:endParaRPr lang="en-US" dirty="0"/>
          </a:p>
        </p:txBody>
      </p:sp>
    </p:spTree>
    <p:extLst>
      <p:ext uri="{BB962C8B-B14F-4D97-AF65-F5344CB8AC3E}">
        <p14:creationId xmlns:p14="http://schemas.microsoft.com/office/powerpoint/2010/main" val="31912583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www.texasmonthly.com</a:t>
            </a:r>
            <a:r>
              <a:rPr lang="en-US" dirty="0"/>
              <a:t>/being-</a:t>
            </a:r>
            <a:r>
              <a:rPr lang="en-US" dirty="0" err="1"/>
              <a:t>texan</a:t>
            </a:r>
            <a:r>
              <a:rPr lang="en-US" dirty="0"/>
              <a:t>/the-resurrection-of-bass-reeves</a:t>
            </a:r>
          </a:p>
        </p:txBody>
      </p:sp>
    </p:spTree>
    <p:extLst>
      <p:ext uri="{BB962C8B-B14F-4D97-AF65-F5344CB8AC3E}">
        <p14:creationId xmlns:p14="http://schemas.microsoft.com/office/powerpoint/2010/main" val="12863534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www.texasmonthly.com</a:t>
            </a:r>
            <a:r>
              <a:rPr lang="en-US" dirty="0"/>
              <a:t>/being-</a:t>
            </a:r>
            <a:r>
              <a:rPr lang="en-US" dirty="0" err="1"/>
              <a:t>texan</a:t>
            </a:r>
            <a:r>
              <a:rPr lang="en-US" dirty="0"/>
              <a:t>/the-resurrection-of-bass-reeves</a:t>
            </a:r>
          </a:p>
        </p:txBody>
      </p:sp>
    </p:spTree>
    <p:extLst>
      <p:ext uri="{BB962C8B-B14F-4D97-AF65-F5344CB8AC3E}">
        <p14:creationId xmlns:p14="http://schemas.microsoft.com/office/powerpoint/2010/main" val="16075337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4000" dirty="0">
                <a:latin typeface="Lato" panose="020F0502020204030203" pitchFamily="34" charset="77"/>
              </a:rPr>
              <a:t>https://</a:t>
            </a:r>
            <a:r>
              <a:rPr lang="en-US" sz="4000" dirty="0" err="1">
                <a:latin typeface="Lato" panose="020F0502020204030203" pitchFamily="34" charset="77"/>
              </a:rPr>
              <a:t>truewestmagazine.com</a:t>
            </a:r>
            <a:r>
              <a:rPr lang="en-US" sz="4000" dirty="0">
                <a:latin typeface="Lato" panose="020F0502020204030203" pitchFamily="34" charset="77"/>
              </a:rPr>
              <a:t>/article/man-with-a-badge/</a:t>
            </a:r>
            <a:endParaRPr lang="en-US" dirty="0"/>
          </a:p>
        </p:txBody>
      </p:sp>
    </p:spTree>
    <p:extLst>
      <p:ext uri="{BB962C8B-B14F-4D97-AF65-F5344CB8AC3E}">
        <p14:creationId xmlns:p14="http://schemas.microsoft.com/office/powerpoint/2010/main" val="1952290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b="0" i="0" u="none" strike="noStrike" dirty="0">
                <a:effectLst/>
                <a:ea typeface="Helvetica Neue"/>
                <a:sym typeface="Helvetica Neue"/>
              </a:rPr>
              <a:t>https://</a:t>
            </a:r>
            <a:r>
              <a:rPr lang="en-US" sz="2200" b="0" i="0" u="none" strike="noStrike" dirty="0" err="1">
                <a:effectLst/>
                <a:ea typeface="Helvetica Neue"/>
                <a:sym typeface="Helvetica Neue"/>
              </a:rPr>
              <a:t>www.</a:t>
            </a:r>
            <a:r>
              <a:rPr lang="en-US" sz="2200" b="0" i="0" u="none" strike="noStrike" baseline="0" dirty="0" err="1">
                <a:effectLst/>
                <a:ea typeface="Helvetica Neue"/>
                <a:sym typeface="Helvetica Neue"/>
              </a:rPr>
              <a:t>thefreelibrary.com</a:t>
            </a:r>
            <a:r>
              <a:rPr lang="en-US" sz="2200" b="0" i="0" u="none" strike="noStrike" baseline="0" dirty="0">
                <a:effectLst/>
                <a:ea typeface="Helvetica Neue"/>
                <a:sym typeface="Helvetica Neue"/>
              </a:rPr>
              <a:t>/Jack+of+All+Trades%3A+Involved+in+</a:t>
            </a:r>
            <a:r>
              <a:rPr lang="en-US" sz="2200" b="0" i="0" u="none" strike="noStrike" dirty="0">
                <a:effectLst/>
                <a:ea typeface="Helvetica Neue"/>
                <a:sym typeface="Helvetica Neue"/>
              </a:rPr>
              <a:t>a+wide+variety+of+crimes%2C+outlaw+Bob...-a0565735917</a:t>
            </a:r>
            <a:endParaRPr lang="en-US" dirty="0"/>
          </a:p>
        </p:txBody>
      </p:sp>
    </p:spTree>
    <p:extLst>
      <p:ext uri="{BB962C8B-B14F-4D97-AF65-F5344CB8AC3E}">
        <p14:creationId xmlns:p14="http://schemas.microsoft.com/office/powerpoint/2010/main" val="921783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b="0" i="0" u="none" strike="noStrike" dirty="0">
                <a:effectLst/>
                <a:ea typeface="Helvetica Neue"/>
                <a:sym typeface="Helvetica Neue"/>
              </a:rPr>
              <a:t>https://</a:t>
            </a:r>
            <a:r>
              <a:rPr lang="en-US" sz="2200" b="0" i="0" u="none" strike="noStrike" dirty="0" err="1">
                <a:effectLst/>
                <a:ea typeface="Helvetica Neue"/>
                <a:sym typeface="Helvetica Neue"/>
              </a:rPr>
              <a:t>www.thefreelibrary.com</a:t>
            </a:r>
            <a:r>
              <a:rPr lang="en-US" sz="2200" b="0" i="0" u="none" strike="noStrike" dirty="0">
                <a:effectLst/>
                <a:ea typeface="Helvetica Neue"/>
                <a:sym typeface="Helvetica Neue"/>
              </a:rPr>
              <a:t>/Jack+of+All+Trades%3A+Involved+in+a+wide+variety+of+crimes%2C+outlaw+Bob...-a0565735917</a:t>
            </a:r>
            <a:endParaRPr lang="en-US" dirty="0"/>
          </a:p>
        </p:txBody>
      </p:sp>
    </p:spTree>
    <p:extLst>
      <p:ext uri="{BB962C8B-B14F-4D97-AF65-F5344CB8AC3E}">
        <p14:creationId xmlns:p14="http://schemas.microsoft.com/office/powerpoint/2010/main" val="14932588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pulpcovers.com</a:t>
            </a:r>
            <a:r>
              <a:rPr lang="en-US" dirty="0"/>
              <a:t>/tag/</a:t>
            </a:r>
            <a:r>
              <a:rPr lang="en-US" dirty="0" err="1"/>
              <a:t>loneranger</a:t>
            </a:r>
            <a:r>
              <a:rPr lang="en-US" dirty="0"/>
              <a:t>/</a:t>
            </a:r>
          </a:p>
          <a:p>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www.texasmonthly.com</a:t>
            </a:r>
            <a:r>
              <a:rPr lang="en-US" dirty="0"/>
              <a:t>/being-</a:t>
            </a:r>
            <a:r>
              <a:rPr lang="en-US" dirty="0" err="1"/>
              <a:t>texan</a:t>
            </a:r>
            <a:r>
              <a:rPr lang="en-US" dirty="0"/>
              <a:t>/the-resurrection-of-bass-reeves/</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395834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www.texasmonthly.com</a:t>
            </a:r>
            <a:r>
              <a:rPr lang="en-US" dirty="0"/>
              <a:t>/being-</a:t>
            </a:r>
            <a:r>
              <a:rPr lang="en-US" dirty="0" err="1"/>
              <a:t>texan</a:t>
            </a:r>
            <a:r>
              <a:rPr lang="en-US" dirty="0"/>
              <a:t>/the-resurrection-of-bass-reeves/</a:t>
            </a:r>
          </a:p>
          <a:p>
            <a:pPr marL="0" marR="0" lvl="0" indent="0" defTabSz="457200" eaLnBrk="1" fontAlgn="auto" latinLnBrk="0" hangingPunct="1">
              <a:lnSpc>
                <a:spcPct val="117999"/>
              </a:lnSpc>
              <a:spcBef>
                <a:spcPts val="0"/>
              </a:spcBef>
              <a:spcAft>
                <a:spcPts val="0"/>
              </a:spcAft>
              <a:buClrTx/>
              <a:buSzTx/>
              <a:buFontTx/>
              <a:buNone/>
              <a:tabLst/>
              <a:defRPr/>
            </a:pPr>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www.nps.gov</a:t>
            </a:r>
            <a:r>
              <a:rPr lang="en-US" dirty="0"/>
              <a:t>/</a:t>
            </a:r>
            <a:r>
              <a:rPr lang="en-US" dirty="0" err="1"/>
              <a:t>trte</a:t>
            </a:r>
            <a:r>
              <a:rPr lang="en-US" dirty="0"/>
              <a:t>/</a:t>
            </a:r>
            <a:r>
              <a:rPr lang="en-US" dirty="0" err="1"/>
              <a:t>planyourvisit</a:t>
            </a:r>
            <a:r>
              <a:rPr lang="en-US" dirty="0"/>
              <a:t>/</a:t>
            </a:r>
            <a:r>
              <a:rPr lang="en-US" dirty="0" err="1"/>
              <a:t>maps.htm</a:t>
            </a:r>
            <a:endParaRPr lang="en-US" dirty="0"/>
          </a:p>
        </p:txBody>
      </p:sp>
    </p:spTree>
    <p:extLst>
      <p:ext uri="{BB962C8B-B14F-4D97-AF65-F5344CB8AC3E}">
        <p14:creationId xmlns:p14="http://schemas.microsoft.com/office/powerpoint/2010/main" val="36372379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www.texasmonthly.com</a:t>
            </a:r>
            <a:r>
              <a:rPr lang="en-US" dirty="0"/>
              <a:t>/being-</a:t>
            </a:r>
            <a:r>
              <a:rPr lang="en-US" dirty="0" err="1"/>
              <a:t>texan</a:t>
            </a:r>
            <a:r>
              <a:rPr lang="en-US" dirty="0"/>
              <a:t>/the-resurrection-of-bass-reeves/</a:t>
            </a:r>
          </a:p>
        </p:txBody>
      </p:sp>
    </p:spTree>
    <p:extLst>
      <p:ext uri="{BB962C8B-B14F-4D97-AF65-F5344CB8AC3E}">
        <p14:creationId xmlns:p14="http://schemas.microsoft.com/office/powerpoint/2010/main" val="8369480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www.texasmonthly.com</a:t>
            </a:r>
            <a:r>
              <a:rPr lang="en-US" dirty="0"/>
              <a:t>/being-</a:t>
            </a:r>
            <a:r>
              <a:rPr lang="en-US" dirty="0" err="1"/>
              <a:t>texan</a:t>
            </a:r>
            <a:r>
              <a:rPr lang="en-US" dirty="0"/>
              <a:t>/the-resurrection-of-bass-reeves/</a:t>
            </a:r>
          </a:p>
          <a:p>
            <a:pPr marL="0" marR="0" lvl="0" indent="0" defTabSz="457200" eaLnBrk="1" fontAlgn="auto" latinLnBrk="0" hangingPunct="1">
              <a:lnSpc>
                <a:spcPct val="117999"/>
              </a:lnSpc>
              <a:spcBef>
                <a:spcPts val="0"/>
              </a:spcBef>
              <a:spcAft>
                <a:spcPts val="0"/>
              </a:spcAft>
              <a:buClrTx/>
              <a:buSzTx/>
              <a:buFontTx/>
              <a:buNone/>
              <a:tabLst/>
              <a:defRPr/>
            </a:pPr>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www.goodfreephotos.com</a:t>
            </a:r>
            <a:r>
              <a:rPr lang="en-US" dirty="0"/>
              <a:t>/united-states/</a:t>
            </a:r>
            <a:r>
              <a:rPr lang="en-US" dirty="0" err="1"/>
              <a:t>oklahoma</a:t>
            </a:r>
            <a:r>
              <a:rPr lang="en-US" dirty="0"/>
              <a:t>/other-</a:t>
            </a:r>
            <a:r>
              <a:rPr lang="en-US" dirty="0" err="1"/>
              <a:t>oklahoma</a:t>
            </a:r>
            <a:r>
              <a:rPr lang="en-US" dirty="0"/>
              <a:t>/the-ouachita-mountains-cover-much-of-southeastern-oklahoma-landscape.jpg.php</a:t>
            </a:r>
          </a:p>
        </p:txBody>
      </p:sp>
    </p:spTree>
    <p:extLst>
      <p:ext uri="{BB962C8B-B14F-4D97-AF65-F5344CB8AC3E}">
        <p14:creationId xmlns:p14="http://schemas.microsoft.com/office/powerpoint/2010/main" val="32561432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p:spTree>
      <p:nvGrpSpPr>
        <p:cNvPr id="1" name=""/>
        <p:cNvGrpSpPr/>
        <p:nvPr/>
      </p:nvGrpSpPr>
      <p:grpSpPr>
        <a:xfrm>
          <a:off x="0" y="0"/>
          <a:ext cx="0" cy="0"/>
          <a:chOff x="0" y="0"/>
          <a:chExt cx="0" cy="0"/>
        </a:xfrm>
      </p:grpSpPr>
      <p:sp>
        <p:nvSpPr>
          <p:cNvPr id="11" name="1/1"/>
          <p:cNvSpPr txBox="1">
            <a:spLocks noGrp="1"/>
          </p:cNvSpPr>
          <p:nvPr>
            <p:ph type="body" sz="quarter" idx="21" hasCustomPrompt="1"/>
          </p:nvPr>
        </p:nvSpPr>
        <p:spPr>
          <a:xfrm>
            <a:off x="20699293" y="955136"/>
            <a:ext cx="3225766" cy="636979"/>
          </a:xfrm>
          <a:prstGeom prst="rect">
            <a:avLst/>
          </a:prstGeom>
        </p:spPr>
        <p:txBody>
          <a:bodyPr lIns="45719" tIns="45719" rIns="45719" bIns="45719"/>
          <a:lstStyle>
            <a:lvl1pPr marL="0" indent="0" algn="r">
              <a:lnSpc>
                <a:spcPct val="100000"/>
              </a:lnSpc>
              <a:buSzTx/>
              <a:buNone/>
              <a:defRPr sz="2800">
                <a:solidFill>
                  <a:srgbClr val="313653"/>
                </a:solidFill>
                <a:latin typeface="Georgia" panose="02040502050405020303" pitchFamily="18" charset="0"/>
                <a:ea typeface="Georgia" panose="02040502050405020303" pitchFamily="18" charset="0"/>
                <a:cs typeface="Georgia" panose="02040502050405020303" pitchFamily="18" charset="0"/>
                <a:sym typeface="Bodoni SvtyTwo ITC TT-Book"/>
              </a:defRPr>
            </a:lvl1pPr>
          </a:lstStyle>
          <a:p>
            <a:r>
              <a:rPr dirty="0" err="1"/>
              <a:t>Athor</a:t>
            </a:r>
            <a:r>
              <a:rPr dirty="0"/>
              <a:t> and Date</a:t>
            </a:r>
          </a:p>
        </p:txBody>
      </p:sp>
      <p:sp>
        <p:nvSpPr>
          <p:cNvPr id="12" name="Presentation Title"/>
          <p:cNvSpPr txBox="1">
            <a:spLocks noGrp="1"/>
          </p:cNvSpPr>
          <p:nvPr>
            <p:ph type="title" hasCustomPrompt="1"/>
          </p:nvPr>
        </p:nvSpPr>
        <p:spPr>
          <a:xfrm>
            <a:off x="3235412" y="641401"/>
            <a:ext cx="20358152" cy="1264450"/>
          </a:xfrm>
          <a:prstGeom prst="rect">
            <a:avLst/>
          </a:prstGeom>
        </p:spPr>
        <p:txBody>
          <a:bodyPr anchor="b"/>
          <a:lstStyle>
            <a:lvl1pPr>
              <a:defRPr sz="7000" b="1" spc="-140">
                <a:solidFill>
                  <a:srgbClr val="313653"/>
                </a:solidFill>
                <a:latin typeface="+mj-lt"/>
                <a:ea typeface="+mj-ea"/>
                <a:cs typeface="+mj-cs"/>
                <a:sym typeface="Bodoni SvtyTwo ITC TT-Bold"/>
              </a:defRPr>
            </a:lvl1pPr>
          </a:lstStyle>
          <a:p>
            <a:r>
              <a:rPr dirty="0"/>
              <a:t>Presentation Title</a:t>
            </a:r>
          </a:p>
        </p:txBody>
      </p:sp>
      <p:sp>
        <p:nvSpPr>
          <p:cNvPr id="13" name="Body Level One…"/>
          <p:cNvSpPr txBox="1">
            <a:spLocks noGrp="1"/>
          </p:cNvSpPr>
          <p:nvPr>
            <p:ph type="body" sz="quarter" idx="1" hasCustomPrompt="1"/>
          </p:nvPr>
        </p:nvSpPr>
        <p:spPr>
          <a:xfrm>
            <a:off x="3235412" y="2191943"/>
            <a:ext cx="20358152" cy="1905001"/>
          </a:xfrm>
          <a:prstGeom prst="rect">
            <a:avLst/>
          </a:prstGeom>
        </p:spPr>
        <p:txBody>
          <a:bodyPr/>
          <a:lstStyle>
            <a:lvl1pPr marL="0" indent="0" defTabSz="825500">
              <a:lnSpc>
                <a:spcPct val="100000"/>
              </a:lnSpc>
              <a:buSzTx/>
              <a:buNone/>
              <a:defRPr sz="3000">
                <a:solidFill>
                  <a:srgbClr val="AE4844"/>
                </a:solidFill>
                <a:uFill>
                  <a:solidFill>
                    <a:srgbClr val="000000"/>
                  </a:solidFill>
                </a:uFill>
                <a:latin typeface="+mn-lt"/>
                <a:ea typeface="Lato" panose="020F0502020204030203" pitchFamily="34" charset="0"/>
                <a:cs typeface="Arial" panose="020B0604020202020204" pitchFamily="34" charset="0"/>
                <a:sym typeface="Lato-Light"/>
              </a:defRPr>
            </a:lvl1pPr>
            <a:lvl2pPr marL="0" indent="457200" defTabSz="825500">
              <a:lnSpc>
                <a:spcPct val="100000"/>
              </a:lnSpc>
              <a:buSzTx/>
              <a:buNone/>
              <a:defRPr sz="3000">
                <a:solidFill>
                  <a:srgbClr val="AE4844"/>
                </a:solidFill>
                <a:uFill>
                  <a:solidFill>
                    <a:srgbClr val="000000"/>
                  </a:solidFill>
                </a:uFill>
                <a:latin typeface="+mn-lt"/>
                <a:ea typeface="Lato" panose="020F0502020204030203" pitchFamily="34" charset="0"/>
                <a:cs typeface="Arial" panose="020B0604020202020204" pitchFamily="34" charset="0"/>
                <a:sym typeface="Lato-Light"/>
              </a:defRPr>
            </a:lvl2pPr>
            <a:lvl3pPr marL="0" indent="914400" defTabSz="825500">
              <a:lnSpc>
                <a:spcPct val="100000"/>
              </a:lnSpc>
              <a:buSzTx/>
              <a:buNone/>
              <a:defRPr sz="3000">
                <a:solidFill>
                  <a:srgbClr val="AE4844"/>
                </a:solidFill>
                <a:uFill>
                  <a:solidFill>
                    <a:srgbClr val="000000"/>
                  </a:solidFill>
                </a:uFill>
                <a:latin typeface="+mn-lt"/>
                <a:ea typeface="Lato" panose="020F0502020204030203" pitchFamily="34" charset="0"/>
                <a:cs typeface="Arial" panose="020B0604020202020204" pitchFamily="34" charset="0"/>
                <a:sym typeface="Lato-Light"/>
              </a:defRPr>
            </a:lvl3pPr>
            <a:lvl4pPr marL="0" indent="1371600" defTabSz="825500">
              <a:lnSpc>
                <a:spcPct val="100000"/>
              </a:lnSpc>
              <a:buSzTx/>
              <a:buNone/>
              <a:defRPr sz="3000">
                <a:solidFill>
                  <a:srgbClr val="AE4844"/>
                </a:solidFill>
                <a:uFill>
                  <a:solidFill>
                    <a:srgbClr val="000000"/>
                  </a:solidFill>
                </a:uFill>
                <a:latin typeface="+mn-lt"/>
                <a:ea typeface="Lato" panose="020F0502020204030203" pitchFamily="34" charset="0"/>
                <a:cs typeface="Arial" panose="020B0604020202020204" pitchFamily="34" charset="0"/>
                <a:sym typeface="Lato-Light"/>
              </a:defRPr>
            </a:lvl4pPr>
            <a:lvl5pPr marL="0" indent="1828800" defTabSz="825500">
              <a:lnSpc>
                <a:spcPct val="100000"/>
              </a:lnSpc>
              <a:buSzTx/>
              <a:buNone/>
              <a:defRPr sz="3000">
                <a:solidFill>
                  <a:srgbClr val="AE4844"/>
                </a:solidFill>
                <a:uFill>
                  <a:solidFill>
                    <a:srgbClr val="000000"/>
                  </a:solidFill>
                </a:uFill>
                <a:latin typeface="+mn-lt"/>
                <a:ea typeface="Lato" panose="020F0502020204030203" pitchFamily="34" charset="0"/>
                <a:cs typeface="Arial" panose="020B0604020202020204" pitchFamily="34" charset="0"/>
                <a:sym typeface="Lato-Light"/>
              </a:defRPr>
            </a:lvl5pPr>
          </a:lstStyle>
          <a:p>
            <a:r>
              <a:rPr dirty="0"/>
              <a:t>Presentation Subtitle</a:t>
            </a:r>
          </a:p>
          <a:p>
            <a:pPr lvl="1"/>
            <a:endParaRPr dirty="0"/>
          </a:p>
          <a:p>
            <a:pPr lvl="2"/>
            <a:endParaRPr dirty="0"/>
          </a:p>
          <a:p>
            <a:pPr lvl="3"/>
            <a:endParaRPr dirty="0"/>
          </a:p>
          <a:p>
            <a:pPr lvl="4"/>
            <a:endParaRPr dirty="0"/>
          </a:p>
        </p:txBody>
      </p:sp>
      <p:sp>
        <p:nvSpPr>
          <p:cNvPr id="14" name="Rectangle"/>
          <p:cNvSpPr/>
          <p:nvPr/>
        </p:nvSpPr>
        <p:spPr>
          <a:xfrm>
            <a:off x="-26571" y="-26571"/>
            <a:ext cx="2585920" cy="13769141"/>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b="0" i="0" dirty="0">
              <a:latin typeface="Georgia" panose="02040502050405020303" pitchFamily="18" charset="0"/>
              <a:cs typeface="Arial" panose="020B0604020202020204" pitchFamily="34" charset="0"/>
            </a:endParaRPr>
          </a:p>
        </p:txBody>
      </p:sp>
      <p:pic>
        <p:nvPicPr>
          <p:cNvPr id="15" name="White and Gold.png"/>
          <p:cNvPicPr>
            <a:picLocks noChangeAspect="1"/>
          </p:cNvPicPr>
          <p:nvPr/>
        </p:nvPicPr>
        <p:blipFill>
          <a:blip r:embed="rId2" cstate="email">
            <a:extLst>
              <a:ext uri="{28A0092B-C50C-407E-A947-70E740481C1C}">
                <a14:useLocalDpi xmlns:a14="http://schemas.microsoft.com/office/drawing/2010/main" val="0"/>
              </a:ext>
            </a:extLst>
          </a:blip>
          <a:srcRect/>
          <a:stretch/>
        </p:blipFill>
        <p:spPr>
          <a:xfrm rot="16200000">
            <a:off x="-2623564" y="6129602"/>
            <a:ext cx="7779905" cy="1456793"/>
          </a:xfrm>
          <a:prstGeom prst="rect">
            <a:avLst/>
          </a:prstGeom>
          <a:ln w="12700">
            <a:miter lim="400000"/>
          </a:ln>
        </p:spPr>
      </p:pic>
      <p:sp>
        <p:nvSpPr>
          <p:cNvPr id="16" name="Slide Number"/>
          <p:cNvSpPr txBox="1">
            <a:spLocks noGrp="1"/>
          </p:cNvSpPr>
          <p:nvPr>
            <p:ph type="sldNum" sz="quarter" idx="2"/>
          </p:nvPr>
        </p:nvSpPr>
        <p:spPr>
          <a:prstGeom prst="rect">
            <a:avLst/>
          </a:prstGeom>
        </p:spPr>
        <p:txBody>
          <a:bodyPr/>
          <a:lstStyle>
            <a:lvl1pPr>
              <a:defRPr b="0" i="0">
                <a:latin typeface="Georgia" panose="02040502050405020303" pitchFamily="18" charset="0"/>
              </a:defRPr>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44" name="Slide Title"/>
          <p:cNvSpPr txBox="1">
            <a:spLocks noGrp="1"/>
          </p:cNvSpPr>
          <p:nvPr>
            <p:ph type="title" hasCustomPrompt="1"/>
          </p:nvPr>
        </p:nvSpPr>
        <p:spPr>
          <a:prstGeom prst="rect">
            <a:avLst/>
          </a:prstGeom>
        </p:spPr>
        <p:txBody>
          <a:bodyPr/>
          <a:lstStyle>
            <a:lvl1pPr>
              <a:defRPr/>
            </a:lvl1pPr>
          </a:lstStyle>
          <a:p>
            <a:r>
              <a:rPr dirty="0"/>
              <a:t>Slide Title</a:t>
            </a:r>
          </a:p>
        </p:txBody>
      </p:sp>
      <p:sp>
        <p:nvSpPr>
          <p:cNvPr id="45" name="Slide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buSzTx/>
              <a:buNone/>
              <a:defRPr sz="3000">
                <a:solidFill>
                  <a:srgbClr val="AE4844"/>
                </a:solidFill>
                <a:uFill>
                  <a:solidFill>
                    <a:srgbClr val="000000"/>
                  </a:solidFill>
                </a:uFill>
                <a:latin typeface="+mn-lt"/>
                <a:ea typeface="Lato" panose="020F0502020204030203" pitchFamily="34" charset="0"/>
                <a:cs typeface="Arial" panose="020B0604020202020204" pitchFamily="34" charset="0"/>
                <a:sym typeface="Lato-Light"/>
              </a:defRPr>
            </a:lvl1pPr>
          </a:lstStyle>
          <a:p>
            <a:r>
              <a:rPr dirty="0"/>
              <a:t>Slide Subtitle</a:t>
            </a:r>
          </a:p>
        </p:txBody>
      </p:sp>
      <p:sp>
        <p:nvSpPr>
          <p:cNvPr id="46" name="Body Level One…"/>
          <p:cNvSpPr txBox="1">
            <a:spLocks noGrp="1"/>
          </p:cNvSpPr>
          <p:nvPr>
            <p:ph type="body" idx="1" hasCustomPrompt="1"/>
          </p:nvPr>
        </p:nvSpPr>
        <p:spPr>
          <a:prstGeom prst="rect">
            <a:avLst/>
          </a:prstGeom>
        </p:spPr>
        <p:txBody>
          <a:bodyPr/>
          <a:lstStyle>
            <a:lvl1pPr>
              <a:defRPr/>
            </a:lvl1pPr>
            <a:lvl2pPr>
              <a:defRPr/>
            </a:lvl2pPr>
            <a:lvl3pPr>
              <a:defRPr/>
            </a:lvl3pPr>
            <a:lvl4pPr>
              <a:defRPr/>
            </a:lvl4pPr>
            <a:lvl5pPr>
              <a:defRPr>
                <a:latin typeface="Lato" panose="020F0502020204030203" pitchFamily="34" charset="0"/>
                <a:ea typeface="Lato" panose="020F0502020204030203" pitchFamily="34" charset="0"/>
                <a:cs typeface="Lato" panose="020F0502020204030203" pitchFamily="34" charset="0"/>
              </a:defRPr>
            </a:lvl5pPr>
          </a:lstStyle>
          <a:p>
            <a:r>
              <a:rPr dirty="0"/>
              <a:t>Slide bullet text</a:t>
            </a:r>
          </a:p>
          <a:p>
            <a:pPr lvl="1"/>
            <a:endParaRPr dirty="0"/>
          </a:p>
          <a:p>
            <a:pPr lvl="2"/>
            <a:endParaRPr dirty="0"/>
          </a:p>
          <a:p>
            <a:pPr lvl="3"/>
            <a:endParaRPr dirty="0"/>
          </a:p>
          <a:p>
            <a:pPr lvl="4"/>
            <a:endParaRPr dirty="0"/>
          </a:p>
        </p:txBody>
      </p:sp>
      <p:sp>
        <p:nvSpPr>
          <p:cNvPr id="47" name="Slide Number"/>
          <p:cNvSpPr txBox="1">
            <a:spLocks noGrp="1"/>
          </p:cNvSpPr>
          <p:nvPr>
            <p:ph type="sldNum" sz="quarter" idx="2"/>
          </p:nvPr>
        </p:nvSpPr>
        <p:spPr>
          <a:prstGeom prst="rect">
            <a:avLst/>
          </a:prstGeom>
        </p:spPr>
        <p:txBody>
          <a:bodyPr/>
          <a:lstStyle>
            <a:lvl1pPr>
              <a:defRPr b="0" i="0">
                <a:latin typeface="Georgia" panose="02040502050405020303" pitchFamily="18" charset="0"/>
              </a:defRPr>
            </a:lvl1pPr>
          </a:lstStyle>
          <a:p>
            <a:fld id="{86CB4B4D-7CA3-9044-876B-883B54F8677D}" type="slidenum">
              <a:rPr lang="en-US" smtClean="0"/>
              <a:pPr/>
              <a:t>‹#›</a:t>
            </a:fld>
            <a:endParaRPr lang="en-US"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rPr dirty="0"/>
              <a:t>Slide Title</a:t>
            </a:r>
          </a:p>
        </p:txBody>
      </p:sp>
      <p:sp>
        <p:nvSpPr>
          <p:cNvPr id="3"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rPr dirty="0"/>
              <a:t>Slide bullet text</a:t>
            </a:r>
          </a:p>
          <a:p>
            <a:pPr lvl="1"/>
            <a:endParaRPr dirty="0"/>
          </a:p>
          <a:p>
            <a:pPr lvl="2"/>
            <a:endParaRPr dirty="0"/>
          </a:p>
          <a:p>
            <a:pPr lvl="3"/>
            <a:endParaRPr dirty="0"/>
          </a:p>
          <a:p>
            <a:pPr lvl="4"/>
            <a:endParaRPr dirty="0"/>
          </a:p>
        </p:txBody>
      </p:sp>
      <p:sp>
        <p:nvSpPr>
          <p:cNvPr id="4" name="Slide Number"/>
          <p:cNvSpPr txBox="1">
            <a:spLocks noGrp="1"/>
          </p:cNvSpPr>
          <p:nvPr>
            <p:ph type="sldNum" sz="quarter" idx="2"/>
          </p:nvPr>
        </p:nvSpPr>
        <p:spPr>
          <a:xfrm>
            <a:off x="11963735" y="13076008"/>
            <a:ext cx="444032" cy="379591"/>
          </a:xfrm>
          <a:prstGeom prst="rect">
            <a:avLst/>
          </a:prstGeom>
          <a:ln w="12700">
            <a:miter lim="400000"/>
          </a:ln>
        </p:spPr>
        <p:txBody>
          <a:bodyPr wrap="none" lIns="50800" tIns="50800" rIns="50800" bIns="50800" anchor="b">
            <a:spAutoFit/>
          </a:bodyPr>
          <a:lstStyle>
            <a:lvl1pPr algn="ctr" defTabSz="584200">
              <a:defRPr sz="1800" b="0" i="0">
                <a:solidFill>
                  <a:srgbClr val="000000"/>
                </a:solidFill>
                <a:latin typeface="Georgia" panose="02040502050405020303" pitchFamily="18" charset="0"/>
                <a:ea typeface="Arial" panose="020B0604020202020204" pitchFamily="34" charset="0"/>
                <a:cs typeface="Arial" panose="020B0604020202020204" pitchFamily="34" charset="0"/>
                <a:sym typeface="Helvetica Neue"/>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2" r:id="rId2"/>
  </p:sldLayoutIdLst>
  <p:transition spd="med"/>
  <p:txStyles>
    <p:titleStyle>
      <a:lvl1pPr marL="0" marR="0" indent="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Lato" panose="020F0502020204030203" pitchFamily="34" charset="0"/>
          <a:cs typeface="Arial" panose="020B0604020202020204" pitchFamily="34" charset="0"/>
          <a:sym typeface="Lato-Light"/>
        </a:defRPr>
      </a:lvl1pPr>
      <a:lvl2pPr marL="0" marR="0" indent="457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p:titleStyle>
    <p:bodyStyle>
      <a:lvl1pPr marL="254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1pPr>
      <a:lvl2pPr marL="863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2pPr>
      <a:lvl3pPr marL="1473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3pPr>
      <a:lvl4pPr marL="2082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4pPr>
      <a:lvl5pPr marL="26924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Lato Regular"/>
          <a:cs typeface="Arial" panose="020B0604020202020204" pitchFamily="34" charset="0"/>
          <a:sym typeface="Lato Regular"/>
        </a:defRPr>
      </a:lvl5pPr>
      <a:lvl6pPr marL="3302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p:bodyStyle>
    <p:otherStyle>
      <a:lvl1pPr marL="0" marR="0" indent="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5.webp"/><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microsoft.com/office/2007/relationships/hdphoto" Target="../media/hdphoto4.wdp"/></Relationships>
</file>

<file path=ppt/slides/_rels/slide3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40.jpeg"/></Relationships>
</file>

<file path=ppt/slides/_rels/slide3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600" b="1" dirty="0">
                <a:latin typeface="Garamond" panose="02020404030301010803" pitchFamily="18" charset="0"/>
              </a:rPr>
              <a:t>Bass Reeves: Legendary American Lawman</a:t>
            </a:r>
            <a:endParaRPr dirty="0">
              <a:latin typeface="Garamond" panose="02020404030301010803" pitchFamily="18" charset="0"/>
            </a:endParaRPr>
          </a:p>
        </p:txBody>
      </p:sp>
      <p:sp>
        <p:nvSpPr>
          <p:cNvPr id="6" name="Lorem ipsum…">
            <a:extLst>
              <a:ext uri="{FF2B5EF4-FFF2-40B4-BE49-F238E27FC236}">
                <a16:creationId xmlns:a16="http://schemas.microsoft.com/office/drawing/2014/main" id="{330CB557-ED94-2B4E-B1B7-618ED11029BE}"/>
              </a:ext>
            </a:extLst>
          </p:cNvPr>
          <p:cNvSpPr txBox="1"/>
          <p:nvPr/>
        </p:nvSpPr>
        <p:spPr>
          <a:xfrm>
            <a:off x="4945637" y="4942142"/>
            <a:ext cx="8808244" cy="56981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numCol="2" spcCol="1017907"/>
          <a:lstStyle/>
          <a:p>
            <a:endParaRPr lang="en-US" sz="3200" dirty="0">
              <a:latin typeface="Lato" panose="020F0502020204030203" pitchFamily="34" charset="77"/>
            </a:endParaRPr>
          </a:p>
          <a:p>
            <a:r>
              <a:rPr lang="en-US" sz="3200" dirty="0">
                <a:latin typeface="Lato" panose="020F0502020204030203" pitchFamily="34" charset="77"/>
              </a:rPr>
              <a:t>Peace Officer</a:t>
            </a:r>
          </a:p>
          <a:p>
            <a:endParaRPr lang="en-US" sz="3200" dirty="0">
              <a:latin typeface="Lato" panose="020F0502020204030203" pitchFamily="34" charset="77"/>
            </a:endParaRPr>
          </a:p>
          <a:p>
            <a:endParaRPr lang="en-US" sz="3200" dirty="0">
              <a:latin typeface="Lato" panose="020F0502020204030203" pitchFamily="34" charset="77"/>
            </a:endParaRPr>
          </a:p>
          <a:p>
            <a:r>
              <a:rPr lang="en-US" sz="3200" dirty="0">
                <a:latin typeface="Lato" panose="020F0502020204030203" pitchFamily="34" charset="77"/>
              </a:rPr>
              <a:t>Frontier Hero</a:t>
            </a:r>
          </a:p>
          <a:p>
            <a:endParaRPr lang="en-US" sz="3200" dirty="0">
              <a:latin typeface="Lato" panose="020F0502020204030203" pitchFamily="34" charset="77"/>
            </a:endParaRPr>
          </a:p>
          <a:p>
            <a:endParaRPr lang="en-US" sz="3200" dirty="0">
              <a:latin typeface="Lato" panose="020F0502020204030203" pitchFamily="34" charset="77"/>
            </a:endParaRPr>
          </a:p>
          <a:p>
            <a:r>
              <a:rPr lang="en-US" sz="3200" dirty="0">
                <a:latin typeface="Lato" panose="020F0502020204030203" pitchFamily="34" charset="77"/>
              </a:rPr>
              <a:t>Trailblazing Lawman</a:t>
            </a:r>
          </a:p>
          <a:p>
            <a:endParaRPr lang="en-US" sz="3200" dirty="0">
              <a:latin typeface="Lato" panose="020F0502020204030203" pitchFamily="34" charset="77"/>
            </a:endParaRPr>
          </a:p>
          <a:p>
            <a:endParaRPr lang="en-US" sz="3200" dirty="0">
              <a:latin typeface="Lato" panose="020F0502020204030203" pitchFamily="34" charset="77"/>
            </a:endParaRPr>
          </a:p>
          <a:p>
            <a:r>
              <a:rPr lang="en-US" sz="3200" dirty="0">
                <a:latin typeface="Lato" panose="020F0502020204030203" pitchFamily="34" charset="77"/>
              </a:rPr>
              <a:t>Western Legend</a:t>
            </a:r>
          </a:p>
        </p:txBody>
      </p:sp>
      <p:sp>
        <p:nvSpPr>
          <p:cNvPr id="7" name="Lorem ipsum…">
            <a:extLst>
              <a:ext uri="{FF2B5EF4-FFF2-40B4-BE49-F238E27FC236}">
                <a16:creationId xmlns:a16="http://schemas.microsoft.com/office/drawing/2014/main" id="{17AC9E9F-9A60-9A4F-88E6-D28B3B40043D}"/>
              </a:ext>
            </a:extLst>
          </p:cNvPr>
          <p:cNvSpPr txBox="1"/>
          <p:nvPr/>
        </p:nvSpPr>
        <p:spPr>
          <a:xfrm>
            <a:off x="4945637" y="4014867"/>
            <a:ext cx="6273208" cy="8519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numCol="2" spcCol="1017907"/>
          <a:lstStyle/>
          <a:p>
            <a:r>
              <a:rPr lang="en-US" sz="4000" b="1" dirty="0">
                <a:latin typeface="Lato" panose="020F0502020204030203" pitchFamily="34" charset="77"/>
              </a:rPr>
              <a:t>1838-1910</a:t>
            </a:r>
          </a:p>
        </p:txBody>
      </p:sp>
      <p:pic>
        <p:nvPicPr>
          <p:cNvPr id="15" name="Picture 14">
            <a:extLst>
              <a:ext uri="{FF2B5EF4-FFF2-40B4-BE49-F238E27FC236}">
                <a16:creationId xmlns:a16="http://schemas.microsoft.com/office/drawing/2014/main" id="{E78E1B05-2BB5-C849-9A5B-8D237A55996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647"/>
          <a:stretch/>
        </p:blipFill>
        <p:spPr>
          <a:xfrm>
            <a:off x="11020238" y="3600926"/>
            <a:ext cx="8418125" cy="9038634"/>
          </a:xfrm>
          <a:prstGeom prst="rect">
            <a:avLst/>
          </a:prstGeom>
          <a:noFill/>
          <a:ln w="60325">
            <a:noFill/>
          </a:ln>
          <a:effectLst>
            <a:softEdge rad="63979"/>
          </a:effectLst>
        </p:spPr>
      </p:pic>
      <p:sp>
        <p:nvSpPr>
          <p:cNvPr id="3" name="TextBox 2">
            <a:extLst>
              <a:ext uri="{FF2B5EF4-FFF2-40B4-BE49-F238E27FC236}">
                <a16:creationId xmlns:a16="http://schemas.microsoft.com/office/drawing/2014/main" id="{240F1F6A-E066-6A45-AC14-8D06D9C97900}"/>
              </a:ext>
            </a:extLst>
          </p:cNvPr>
          <p:cNvSpPr txBox="1"/>
          <p:nvPr/>
        </p:nvSpPr>
        <p:spPr>
          <a:xfrm>
            <a:off x="3657600" y="2328783"/>
            <a:ext cx="18041954" cy="127214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400" dirty="0">
                <a:latin typeface="Lato" panose="020F0502020204030203" pitchFamily="34" charset="77"/>
              </a:rPr>
              <a:t>Courageous U.S. Marshal brought justice to a violent frontier</a:t>
            </a:r>
          </a:p>
          <a:p>
            <a:pPr marL="0" marR="0" indent="0" algn="l" defTabSz="2438338"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AE4844"/>
              </a:solidFill>
              <a:effectLst/>
              <a:uFillTx/>
              <a:latin typeface="Georgia" panose="02040502050405020303" pitchFamily="18" charset="0"/>
              <a:sym typeface="Bodoni SvtyTwo ITC TT-Book"/>
            </a:endParaRPr>
          </a:p>
        </p:txBody>
      </p:sp>
      <p:pic>
        <p:nvPicPr>
          <p:cNvPr id="8" name="image1.jpg">
            <a:extLst>
              <a:ext uri="{FF2B5EF4-FFF2-40B4-BE49-F238E27FC236}">
                <a16:creationId xmlns:a16="http://schemas.microsoft.com/office/drawing/2014/main" id="{B5D8CE77-1260-F646-AAFC-517250B2F267}"/>
              </a:ext>
            </a:extLst>
          </p:cNvPr>
          <p:cNvPicPr/>
          <p:nvPr/>
        </p:nvPicPr>
        <p:blipFill>
          <a:blip r:embed="rId4" cstate="print">
            <a:extLst>
              <a:ext uri="{28A0092B-C50C-407E-A947-70E740481C1C}">
                <a14:useLocalDpi xmlns:a14="http://schemas.microsoft.com/office/drawing/2010/main" val="0"/>
              </a:ext>
            </a:extLst>
          </a:blip>
          <a:srcRect/>
          <a:stretch>
            <a:fillRect/>
          </a:stretch>
        </p:blipFill>
        <p:spPr>
          <a:xfrm>
            <a:off x="22214896" y="12802275"/>
            <a:ext cx="2169104" cy="913725"/>
          </a:xfrm>
          <a:prstGeom prst="rect">
            <a:avLst/>
          </a:prstGeom>
          <a:ln/>
        </p:spPr>
      </p:pic>
    </p:spTree>
    <p:extLst>
      <p:ext uri="{BB962C8B-B14F-4D97-AF65-F5344CB8AC3E}">
        <p14:creationId xmlns:p14="http://schemas.microsoft.com/office/powerpoint/2010/main" val="4156688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a:ln w="12700">
            <a:miter lim="400000"/>
          </a:ln>
        </p:spPr>
        <p:txBody>
          <a:bodyPr lIns="50800" tIns="50800" rIns="50800" bIns="50800" anchor="t">
            <a:noAutofit/>
          </a:bodyPr>
          <a:lstStyle/>
          <a:p>
            <a:pPr>
              <a:lnSpc>
                <a:spcPts val="7640"/>
              </a:lnSpc>
              <a:spcAft>
                <a:spcPts val="600"/>
              </a:spcAft>
            </a:pPr>
            <a:r>
              <a:rPr lang="en-US" sz="6000" b="1" dirty="0">
                <a:latin typeface="Garamond" panose="02020404030301010803" pitchFamily="18" charset="0"/>
              </a:rPr>
              <a:t>A Quiet Postwar Decade</a:t>
            </a:r>
            <a:br>
              <a:rPr lang="en-US" sz="6000" b="1" dirty="0"/>
            </a:br>
            <a:br>
              <a:rPr lang="en-US" sz="6000" b="1" dirty="0"/>
            </a:br>
            <a:endParaRPr sz="6000" b="1" dirty="0"/>
          </a:p>
        </p:txBody>
      </p:sp>
      <p:pic>
        <p:nvPicPr>
          <p:cNvPr id="3" name="Picture 2">
            <a:extLst>
              <a:ext uri="{FF2B5EF4-FFF2-40B4-BE49-F238E27FC236}">
                <a16:creationId xmlns:a16="http://schemas.microsoft.com/office/drawing/2014/main" id="{DA07DA5A-221C-FC43-9DD8-885AE49A674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278261" y="1685925"/>
            <a:ext cx="7642431" cy="11067231"/>
          </a:xfrm>
          <a:prstGeom prst="rect">
            <a:avLst/>
          </a:prstGeom>
          <a:effectLst>
            <a:softEdge rad="63500"/>
          </a:effectLst>
        </p:spPr>
      </p:pic>
      <p:sp>
        <p:nvSpPr>
          <p:cNvPr id="7" name="Rectangle 6">
            <a:extLst>
              <a:ext uri="{FF2B5EF4-FFF2-40B4-BE49-F238E27FC236}">
                <a16:creationId xmlns:a16="http://schemas.microsoft.com/office/drawing/2014/main" id="{E2F70210-824A-6246-95FB-FAD148DE8913}"/>
              </a:ext>
            </a:extLst>
          </p:cNvPr>
          <p:cNvSpPr/>
          <p:nvPr/>
        </p:nvSpPr>
        <p:spPr>
          <a:xfrm>
            <a:off x="3657600" y="2474473"/>
            <a:ext cx="10200132" cy="6247864"/>
          </a:xfrm>
          <a:prstGeom prst="rect">
            <a:avLst/>
          </a:prstGeom>
        </p:spPr>
        <p:txBody>
          <a:bodyPr wrap="square">
            <a:spAutoFit/>
          </a:bodyPr>
          <a:lstStyle/>
          <a:p>
            <a:r>
              <a:rPr lang="en-US" sz="4000" dirty="0">
                <a:latin typeface="Lato" panose="020F0502020204030203" pitchFamily="34" charset="77"/>
              </a:rPr>
              <a:t>Little is known about the life of Bass Reeves in the decade between Emancipation and his commissioning as a marshal. </a:t>
            </a:r>
          </a:p>
          <a:p>
            <a:endParaRPr lang="en-US" sz="4000" dirty="0">
              <a:latin typeface="Lato" panose="020F0502020204030203" pitchFamily="34" charset="77"/>
            </a:endParaRPr>
          </a:p>
          <a:p>
            <a:r>
              <a:rPr lang="en-US" sz="4000" dirty="0">
                <a:latin typeface="Lato" panose="020F0502020204030203" pitchFamily="34" charset="77"/>
              </a:rPr>
              <a:t>In 1875, the year President Ulysses S. Grant appointed former Missouri congressman Isaac Parker federal judge for the Western District of Arkansas, Reeves was living as a farmer with his wife, Jennie, and their children in Van Buren, Arkansas. </a:t>
            </a:r>
          </a:p>
        </p:txBody>
      </p:sp>
      <p:sp>
        <p:nvSpPr>
          <p:cNvPr id="5" name="TextBox 4">
            <a:extLst>
              <a:ext uri="{FF2B5EF4-FFF2-40B4-BE49-F238E27FC236}">
                <a16:creationId xmlns:a16="http://schemas.microsoft.com/office/drawing/2014/main" id="{84C8F140-6726-5E6D-47E5-F6F3D6622EC0}"/>
              </a:ext>
            </a:extLst>
          </p:cNvPr>
          <p:cNvSpPr txBox="1"/>
          <p:nvPr/>
        </p:nvSpPr>
        <p:spPr>
          <a:xfrm>
            <a:off x="5963040" y="11173236"/>
            <a:ext cx="7894692" cy="15799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rPr>
              <a:t>Some historians think this undated photograph of a man and woman </a:t>
            </a:r>
            <a:r>
              <a:rPr lang="en-US" sz="3200" i="1" dirty="0">
                <a:solidFill>
                  <a:schemeClr val="bg2">
                    <a:lumMod val="90000"/>
                  </a:schemeClr>
                </a:solidFill>
                <a:latin typeface="Garamond" panose="02020404030301010803" pitchFamily="18" charset="0"/>
                <a:ea typeface="Lato" panose="020F0502020204030203" pitchFamily="34" charset="0"/>
                <a:cs typeface="Arial" panose="020B0604020202020204" pitchFamily="34" charset="0"/>
              </a:rPr>
              <a:t>is of Bass Reeves and his wife, Jennie – perhaps from his days before serving as a U.S. Marshal.</a:t>
            </a:r>
            <a:endPar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26698153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dissolve">
                                      <p:cBhvr>
                                        <p:cTn id="7" dur="500"/>
                                        <p:tgtEl>
                                          <p:spTgt spid="7">
                                            <p:txEl>
                                              <p:pRg st="2" end="2"/>
                                            </p:txEl>
                                          </p:spTgt>
                                        </p:tgtEl>
                                      </p:cBhvr>
                                    </p:animEffect>
                                  </p:childTnLst>
                                </p:cTn>
                              </p:par>
                              <p:par>
                                <p:cTn id="8" presetID="9" presetClass="entr" presetSubtype="0" fill="hold" grpId="0" nodeType="withEffect">
                                  <p:stCondLst>
                                    <p:cond delay="100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Judge Isaac Parker</a:t>
            </a:r>
            <a:br>
              <a:rPr lang="en-US" sz="7200" dirty="0">
                <a:latin typeface="Garamond" panose="02020404030301010803" pitchFamily="18" charset="0"/>
              </a:rPr>
            </a:br>
            <a:br>
              <a:rPr lang="en-US" dirty="0">
                <a:latin typeface="Garamond" panose="02020404030301010803" pitchFamily="18" charset="0"/>
              </a:rPr>
            </a:br>
            <a:endParaRPr dirty="0">
              <a:latin typeface="Garamond" panose="02020404030301010803" pitchFamily="18" charset="0"/>
            </a:endParaRPr>
          </a:p>
        </p:txBody>
      </p:sp>
      <p:pic>
        <p:nvPicPr>
          <p:cNvPr id="3" name="Picture 2">
            <a:extLst>
              <a:ext uri="{FF2B5EF4-FFF2-40B4-BE49-F238E27FC236}">
                <a16:creationId xmlns:a16="http://schemas.microsoft.com/office/drawing/2014/main" id="{DA07DA5A-221C-FC43-9DD8-885AE49A674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38" r="-1"/>
          <a:stretch/>
        </p:blipFill>
        <p:spPr>
          <a:xfrm>
            <a:off x="3798919" y="2239846"/>
            <a:ext cx="7868495" cy="10058401"/>
          </a:xfrm>
          <a:prstGeom prst="rect">
            <a:avLst/>
          </a:prstGeom>
          <a:effectLst>
            <a:softEdge rad="27598"/>
          </a:effectLst>
        </p:spPr>
      </p:pic>
      <p:sp>
        <p:nvSpPr>
          <p:cNvPr id="7" name="Rectangle 6">
            <a:extLst>
              <a:ext uri="{FF2B5EF4-FFF2-40B4-BE49-F238E27FC236}">
                <a16:creationId xmlns:a16="http://schemas.microsoft.com/office/drawing/2014/main" id="{E2F70210-824A-6246-95FB-FAD148DE8913}"/>
              </a:ext>
            </a:extLst>
          </p:cNvPr>
          <p:cNvSpPr/>
          <p:nvPr/>
        </p:nvSpPr>
        <p:spPr>
          <a:xfrm>
            <a:off x="12716587" y="2370215"/>
            <a:ext cx="9240093" cy="8094524"/>
          </a:xfrm>
          <a:prstGeom prst="rect">
            <a:avLst/>
          </a:prstGeom>
        </p:spPr>
        <p:txBody>
          <a:bodyPr wrap="square">
            <a:spAutoFit/>
          </a:bodyPr>
          <a:lstStyle/>
          <a:p>
            <a:r>
              <a:rPr lang="en-US" sz="4000" dirty="0">
                <a:latin typeface="Lato" panose="020F0502020204030203" pitchFamily="34" charset="77"/>
              </a:rPr>
              <a:t>Judge Parker had begun his political career at the start of the Civil War as a pro-Union Democrat, but by 1864 was an anti-slavery “radical” Republican and supporter of Abraham Lincoln. </a:t>
            </a:r>
          </a:p>
          <a:p>
            <a:endParaRPr lang="en-US" sz="4000" dirty="0">
              <a:latin typeface="Lato" panose="020F0502020204030203" pitchFamily="34" charset="77"/>
            </a:endParaRPr>
          </a:p>
          <a:p>
            <a:r>
              <a:rPr lang="en-US" sz="4000" dirty="0">
                <a:latin typeface="Lato" panose="020F0502020204030203" pitchFamily="34" charset="77"/>
              </a:rPr>
              <a:t>As a judge, he was tasked with bringing order to the lawless Indian Territory, which had become a refuge for criminals. One of the first men upon whom Judge Parker pinned the silver star of the U.S. Marshals Service was Bass Reeves.</a:t>
            </a:r>
          </a:p>
        </p:txBody>
      </p:sp>
      <p:sp>
        <p:nvSpPr>
          <p:cNvPr id="6" name="TextBox 5">
            <a:extLst>
              <a:ext uri="{FF2B5EF4-FFF2-40B4-BE49-F238E27FC236}">
                <a16:creationId xmlns:a16="http://schemas.microsoft.com/office/drawing/2014/main" id="{B33DB62A-FDA5-0743-9C05-41BBC9BB9610}"/>
              </a:ext>
            </a:extLst>
          </p:cNvPr>
          <p:cNvSpPr txBox="1"/>
          <p:nvPr/>
        </p:nvSpPr>
        <p:spPr>
          <a:xfrm>
            <a:off x="12716587" y="11115520"/>
            <a:ext cx="9965613"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rPr>
              <a:t>Judge Isaac Parker in the early 1860s, about a decade before his appointment to the Western District.</a:t>
            </a:r>
          </a:p>
        </p:txBody>
      </p:sp>
    </p:spTree>
    <p:extLst>
      <p:ext uri="{BB962C8B-B14F-4D97-AF65-F5344CB8AC3E}">
        <p14:creationId xmlns:p14="http://schemas.microsoft.com/office/powerpoint/2010/main" val="3667607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dissolve">
                                      <p:cBhvr>
                                        <p:cTn id="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The Silver Star</a:t>
            </a:r>
            <a:br>
              <a:rPr lang="en-US" sz="7200" dirty="0">
                <a:latin typeface="Garamond" panose="02020404030301010803" pitchFamily="18" charset="0"/>
              </a:rPr>
            </a:br>
            <a:br>
              <a:rPr lang="en-US" dirty="0">
                <a:latin typeface="Garamond" panose="02020404030301010803" pitchFamily="18" charset="0"/>
              </a:rPr>
            </a:br>
            <a:endParaRPr dirty="0">
              <a:latin typeface="Garamond" panose="02020404030301010803" pitchFamily="18" charset="0"/>
            </a:endParaRPr>
          </a:p>
        </p:txBody>
      </p:sp>
      <p:sp>
        <p:nvSpPr>
          <p:cNvPr id="7" name="Rectangle 6">
            <a:extLst>
              <a:ext uri="{FF2B5EF4-FFF2-40B4-BE49-F238E27FC236}">
                <a16:creationId xmlns:a16="http://schemas.microsoft.com/office/drawing/2014/main" id="{E2F70210-824A-6246-95FB-FAD148DE8913}"/>
              </a:ext>
            </a:extLst>
          </p:cNvPr>
          <p:cNvSpPr/>
          <p:nvPr/>
        </p:nvSpPr>
        <p:spPr>
          <a:xfrm>
            <a:off x="3572805" y="2259031"/>
            <a:ext cx="10314645" cy="7294305"/>
          </a:xfrm>
          <a:prstGeom prst="rect">
            <a:avLst/>
          </a:prstGeom>
        </p:spPr>
        <p:txBody>
          <a:bodyPr wrap="square">
            <a:spAutoFit/>
          </a:bodyPr>
          <a:lstStyle/>
          <a:p>
            <a:r>
              <a:rPr lang="en-US" sz="4000" dirty="0">
                <a:latin typeface="Lato" panose="020F0502020204030203" pitchFamily="34" charset="77"/>
              </a:rPr>
              <a:t>To be a U.S. Marshal in Indian Territory was incredibly dangerous. </a:t>
            </a:r>
          </a:p>
          <a:p>
            <a:endParaRPr lang="en-US" sz="4000" dirty="0">
              <a:latin typeface="Lato" panose="020F0502020204030203" pitchFamily="34" charset="77"/>
            </a:endParaRPr>
          </a:p>
          <a:p>
            <a:r>
              <a:rPr lang="en-US" sz="4000" dirty="0">
                <a:latin typeface="Lato" panose="020F0502020204030203" pitchFamily="34" charset="77"/>
              </a:rPr>
              <a:t>Of the over 300 marshals who have been killed in line of duty – from the service’s creation by President George Washington in 1789 up to the present day – about 100 were killed in the territories a few decades after the Civil War, in a time and place remembered now as the “Old West.”</a:t>
            </a:r>
          </a:p>
          <a:p>
            <a:br>
              <a:rPr lang="en-US" sz="4000" dirty="0">
                <a:latin typeface="Georgia" panose="02040502050405020303" pitchFamily="18" charset="0"/>
              </a:rPr>
            </a:br>
            <a:endParaRPr lang="en-US" dirty="0">
              <a:latin typeface="Lato" panose="020F0502020204030203" pitchFamily="34" charset="77"/>
            </a:endParaRPr>
          </a:p>
        </p:txBody>
      </p:sp>
      <p:pic>
        <p:nvPicPr>
          <p:cNvPr id="9" name="Picture 8">
            <a:extLst>
              <a:ext uri="{FF2B5EF4-FFF2-40B4-BE49-F238E27FC236}">
                <a16:creationId xmlns:a16="http://schemas.microsoft.com/office/drawing/2014/main" id="{18666FC7-A6D6-26E9-FCAB-4EE4ED6920A9}"/>
              </a:ext>
            </a:extLst>
          </p:cNvPr>
          <p:cNvPicPr>
            <a:picLocks noChangeAspect="1"/>
          </p:cNvPicPr>
          <p:nvPr/>
        </p:nvPicPr>
        <p:blipFill rotWithShape="1">
          <a:blip r:embed="rId3" cstate="email">
            <a:alphaModFix amt="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p:blipFill>
        <p:spPr>
          <a:xfrm rot="535243">
            <a:off x="14315277" y="377277"/>
            <a:ext cx="12842748" cy="14006648"/>
          </a:xfrm>
          <a:prstGeom prst="rect">
            <a:avLst/>
          </a:prstGeom>
        </p:spPr>
      </p:pic>
      <p:sp>
        <p:nvSpPr>
          <p:cNvPr id="11" name="Woodson Principles Critical Thinking and Discussion Questions">
            <a:extLst>
              <a:ext uri="{FF2B5EF4-FFF2-40B4-BE49-F238E27FC236}">
                <a16:creationId xmlns:a16="http://schemas.microsoft.com/office/drawing/2014/main" id="{A820E7BF-58AB-3687-2261-461E6AD74709}"/>
              </a:ext>
            </a:extLst>
          </p:cNvPr>
          <p:cNvSpPr txBox="1">
            <a:spLocks/>
          </p:cNvSpPr>
          <p:nvPr/>
        </p:nvSpPr>
        <p:spPr>
          <a:xfrm>
            <a:off x="3657600" y="8897862"/>
            <a:ext cx="1008853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b="1" dirty="0">
                <a:latin typeface="Lato" panose="020F0502020204030203" pitchFamily="34" charset="77"/>
                <a:ea typeface="Lato" panose="020F0502020204030203" pitchFamily="34" charset="0"/>
                <a:cs typeface="Arial" panose="020B0604020202020204" pitchFamily="34" charset="0"/>
              </a:rPr>
              <a:t>When you hear the phrase “Old West,” what kind of images or ideas come to mind? </a:t>
            </a:r>
          </a:p>
          <a:p>
            <a:endParaRPr lang="en-US" sz="4000" b="1" dirty="0">
              <a:latin typeface="Lato" panose="020F0502020204030203" pitchFamily="34" charset="77"/>
              <a:ea typeface="Lato" panose="020F0502020204030203" pitchFamily="34" charset="0"/>
              <a:cs typeface="Arial" panose="020B0604020202020204" pitchFamily="34" charset="0"/>
            </a:endParaRPr>
          </a:p>
          <a:p>
            <a:r>
              <a:rPr lang="en-US" sz="4000" b="1" dirty="0">
                <a:latin typeface="Lato" panose="020F0502020204030203" pitchFamily="34" charset="77"/>
                <a:ea typeface="Lato" panose="020F0502020204030203" pitchFamily="34" charset="0"/>
                <a:cs typeface="Arial" panose="020B0604020202020204" pitchFamily="34" charset="0"/>
              </a:rPr>
              <a:t>What books or films about the Old West have you read or seen?</a:t>
            </a:r>
          </a:p>
          <a:p>
            <a:endParaRPr lang="en-US" sz="4000" dirty="0">
              <a:latin typeface="Lato" panose="020F0502020204030203" pitchFamily="34" charset="77"/>
              <a:ea typeface="Lato" panose="020F0502020204030203" pitchFamily="34" charset="0"/>
              <a:cs typeface="Arial" panose="020B0604020202020204" pitchFamily="34" charset="0"/>
            </a:endParaRPr>
          </a:p>
          <a:p>
            <a:endParaRPr lang="en-US" sz="4000" dirty="0">
              <a:latin typeface="Lato" panose="020F0502020204030203" pitchFamily="34" charset="77"/>
              <a:ea typeface="Lato" panose="020F0502020204030203" pitchFamily="34" charset="0"/>
              <a:cs typeface="Arial" panose="020B0604020202020204" pitchFamily="34" charset="0"/>
            </a:endParaRPr>
          </a:p>
          <a:p>
            <a:endParaRPr lang="en-US" sz="4000" dirty="0">
              <a:latin typeface="Lato" panose="020F0502020204030203" pitchFamily="34" charset="77"/>
              <a:ea typeface="Lato" panose="020F0502020204030203" pitchFamily="34" charset="0"/>
              <a:cs typeface="Arial" panose="020B0604020202020204" pitchFamily="34" charset="0"/>
            </a:endParaRPr>
          </a:p>
          <a:p>
            <a:endParaRPr lang="en-US" sz="4000" dirty="0">
              <a:latin typeface="Lato" panose="020F0502020204030203" pitchFamily="34" charset="77"/>
              <a:ea typeface="Lato" panose="020F0502020204030203" pitchFamily="34" charset="0"/>
              <a:cs typeface="Arial" panose="020B0604020202020204" pitchFamily="34" charset="0"/>
            </a:endParaRPr>
          </a:p>
        </p:txBody>
      </p:sp>
    </p:spTree>
    <p:extLst>
      <p:ext uri="{BB962C8B-B14F-4D97-AF65-F5344CB8AC3E}">
        <p14:creationId xmlns:p14="http://schemas.microsoft.com/office/powerpoint/2010/main" val="30326189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The Multiracial World of the Frontier</a:t>
            </a:r>
            <a:br>
              <a:rPr lang="en-US" sz="6000" dirty="0">
                <a:latin typeface="Garamond" panose="02020404030301010803" pitchFamily="18" charset="0"/>
              </a:rPr>
            </a:br>
            <a:br>
              <a:rPr lang="en-US" sz="6000" dirty="0">
                <a:latin typeface="Garamond" panose="02020404030301010803" pitchFamily="18" charset="0"/>
              </a:rPr>
            </a:br>
            <a:endParaRPr sz="6000" dirty="0">
              <a:latin typeface="Garamond" panose="02020404030301010803" pitchFamily="18" charset="0"/>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2948460" y="2215402"/>
            <a:ext cx="993059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Reeves’ appointment by Parker was part of a </a:t>
            </a:r>
            <a:r>
              <a:rPr lang="en-US" sz="4000" b="1" dirty="0">
                <a:latin typeface="Lato" panose="020F0502020204030203" pitchFamily="34" charset="77"/>
                <a:ea typeface="Lato" panose="020F0502020204030203" pitchFamily="34" charset="0"/>
                <a:cs typeface="Arial" panose="020B0604020202020204" pitchFamily="34" charset="0"/>
              </a:rPr>
              <a:t>sea change </a:t>
            </a:r>
            <a:r>
              <a:rPr lang="en-US" sz="4000" dirty="0">
                <a:latin typeface="Lato" panose="020F0502020204030203" pitchFamily="34" charset="77"/>
                <a:ea typeface="Lato" panose="020F0502020204030203" pitchFamily="34" charset="0"/>
                <a:cs typeface="Arial" panose="020B0604020202020204" pitchFamily="34" charset="0"/>
              </a:rPr>
              <a:t>in American life. Before the Civil War, the Fugitive Slave Act tasked U.S. Marshals with hunting down runaway slaves like Reeves. Now an ex-fugitive had the law on his side, arresting Black, Indian, and white outlaws.</a:t>
            </a:r>
          </a:p>
          <a:p>
            <a:br>
              <a:rPr lang="en-US" sz="4000" dirty="0">
                <a:latin typeface="Lato" panose="020F0502020204030203" pitchFamily="34" charset="77"/>
                <a:ea typeface="Lato" panose="020F0502020204030203" pitchFamily="34" charset="0"/>
                <a:cs typeface="Arial" panose="020B0604020202020204" pitchFamily="34" charset="0"/>
              </a:rPr>
            </a:br>
            <a:r>
              <a:rPr lang="en-US" sz="4000" dirty="0">
                <a:latin typeface="Lato" panose="020F0502020204030203" pitchFamily="34" charset="77"/>
                <a:ea typeface="Lato" panose="020F0502020204030203" pitchFamily="34" charset="0"/>
                <a:cs typeface="Arial" panose="020B0604020202020204" pitchFamily="34" charset="0"/>
              </a:rPr>
              <a:t>These imperfect efforts at multiracial democracy lasted until the 1890s, when postwar Reconstruction governments across the South – created to build racial equality and provide for freed slaves – were overthrown by force. The new, all-white governments established “Jim Crow” laws.</a:t>
            </a:r>
            <a:br>
              <a:rPr lang="en-US" sz="4000" dirty="0">
                <a:ea typeface="Lato" panose="020F0502020204030203" pitchFamily="34" charset="0"/>
                <a:cs typeface="Arial" panose="020B0604020202020204" pitchFamily="34" charset="0"/>
              </a:rPr>
            </a:br>
            <a:endParaRPr lang="en-US" sz="3900" dirty="0">
              <a:latin typeface="Lato" panose="020F0502020204030203" pitchFamily="34" charset="77"/>
              <a:ea typeface="Lato" panose="020F0502020204030203" pitchFamily="34" charset="0"/>
              <a:cs typeface="Arial" panose="020B0604020202020204" pitchFamily="34" charset="0"/>
            </a:endParaRPr>
          </a:p>
          <a:p>
            <a:pPr hangingPunct="1"/>
            <a:endParaRPr lang="en-US" sz="3900" dirty="0">
              <a:ea typeface="Lato" panose="020F0502020204030203" pitchFamily="34" charset="0"/>
              <a:cs typeface="Arial" panose="020B0604020202020204" pitchFamily="34" charset="0"/>
            </a:endParaRPr>
          </a:p>
        </p:txBody>
      </p:sp>
      <p:pic>
        <p:nvPicPr>
          <p:cNvPr id="8" name="Picture 7">
            <a:extLst>
              <a:ext uri="{FF2B5EF4-FFF2-40B4-BE49-F238E27FC236}">
                <a16:creationId xmlns:a16="http://schemas.microsoft.com/office/drawing/2014/main" id="{7F6A0529-2411-8247-A504-1E34BC8AB390}"/>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3657600" y="2222062"/>
            <a:ext cx="8525899" cy="7737080"/>
          </a:xfrm>
          <a:prstGeom prst="rect">
            <a:avLst/>
          </a:prstGeom>
          <a:effectLst>
            <a:softEdge rad="127000"/>
          </a:effectLst>
        </p:spPr>
      </p:pic>
      <p:sp>
        <p:nvSpPr>
          <p:cNvPr id="6" name="TextBox 5">
            <a:extLst>
              <a:ext uri="{FF2B5EF4-FFF2-40B4-BE49-F238E27FC236}">
                <a16:creationId xmlns:a16="http://schemas.microsoft.com/office/drawing/2014/main" id="{DCE4066B-BC54-CA91-9F76-5C1195CCF463}"/>
              </a:ext>
            </a:extLst>
          </p:cNvPr>
          <p:cNvSpPr txBox="1"/>
          <p:nvPr/>
        </p:nvSpPr>
        <p:spPr>
          <a:xfrm>
            <a:off x="3724009" y="10209291"/>
            <a:ext cx="8393080"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rPr>
              <a:t>“Operations of th</a:t>
            </a:r>
            <a:r>
              <a:rPr lang="en-US" sz="3200" i="1" dirty="0">
                <a:solidFill>
                  <a:schemeClr val="bg2">
                    <a:lumMod val="90000"/>
                  </a:schemeClr>
                </a:solidFill>
                <a:latin typeface="Garamond" panose="02020404030301010803" pitchFamily="18" charset="0"/>
                <a:ea typeface="Lato" panose="020F0502020204030203" pitchFamily="34" charset="0"/>
                <a:cs typeface="Arial" panose="020B0604020202020204" pitchFamily="34" charset="0"/>
              </a:rPr>
              <a:t>e Fugitive Slave Law,” and illustration from the </a:t>
            </a:r>
            <a:r>
              <a:rPr lang="en-US" sz="3200" dirty="0">
                <a:solidFill>
                  <a:schemeClr val="bg2">
                    <a:lumMod val="90000"/>
                  </a:schemeClr>
                </a:solidFill>
                <a:latin typeface="Garamond" panose="02020404030301010803" pitchFamily="18" charset="0"/>
                <a:ea typeface="Lato" panose="020F0502020204030203" pitchFamily="34" charset="0"/>
                <a:cs typeface="Arial" panose="020B0604020202020204" pitchFamily="34" charset="0"/>
              </a:rPr>
              <a:t>New York Times</a:t>
            </a:r>
            <a:r>
              <a:rPr lang="en-US" sz="3200" i="1" dirty="0">
                <a:solidFill>
                  <a:schemeClr val="bg2">
                    <a:lumMod val="90000"/>
                  </a:schemeClr>
                </a:solidFill>
                <a:latin typeface="Garamond" panose="02020404030301010803" pitchFamily="18" charset="0"/>
                <a:ea typeface="Lato" panose="020F0502020204030203" pitchFamily="34" charset="0"/>
                <a:cs typeface="Arial" panose="020B0604020202020204" pitchFamily="34" charset="0"/>
              </a:rPr>
              <a:t>, December 10, 1860.</a:t>
            </a:r>
            <a:endPar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1355979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dissolv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“No God West of Fort Smith”</a:t>
            </a:r>
            <a:br>
              <a:rPr lang="en-US" sz="6000" dirty="0">
                <a:latin typeface="Garamond" panose="02020404030301010803" pitchFamily="18" charset="0"/>
              </a:rPr>
            </a:br>
            <a:br>
              <a:rPr lang="en-US" sz="6000" dirty="0">
                <a:latin typeface="Garamond" panose="02020404030301010803" pitchFamily="18" charset="0"/>
              </a:rPr>
            </a:br>
            <a:endParaRPr sz="6000" dirty="0">
              <a:latin typeface="Garamond" panose="02020404030301010803" pitchFamily="18" charset="0"/>
            </a:endParaRPr>
          </a:p>
        </p:txBody>
      </p:sp>
      <p:pic>
        <p:nvPicPr>
          <p:cNvPr id="8" name="Picture 7">
            <a:extLst>
              <a:ext uri="{FF2B5EF4-FFF2-40B4-BE49-F238E27FC236}">
                <a16:creationId xmlns:a16="http://schemas.microsoft.com/office/drawing/2014/main" id="{97E3DCEB-E13C-2D46-8A0C-5ECFCE85793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5068550" y="-95773"/>
            <a:ext cx="11374518" cy="13946855"/>
          </a:xfrm>
          <a:prstGeom prst="rect">
            <a:avLst/>
          </a:prstGeom>
          <a:effectLst>
            <a:softEdge rad="127000"/>
          </a:effectLst>
        </p:spPr>
      </p:pic>
      <p:sp>
        <p:nvSpPr>
          <p:cNvPr id="2" name="TextBox 1">
            <a:extLst>
              <a:ext uri="{FF2B5EF4-FFF2-40B4-BE49-F238E27FC236}">
                <a16:creationId xmlns:a16="http://schemas.microsoft.com/office/drawing/2014/main" id="{3BE158E5-E699-6A4B-9CD8-4532A712270E}"/>
              </a:ext>
            </a:extLst>
          </p:cNvPr>
          <p:cNvSpPr txBox="1"/>
          <p:nvPr/>
        </p:nvSpPr>
        <p:spPr>
          <a:xfrm>
            <a:off x="3657600" y="2291657"/>
            <a:ext cx="8858250" cy="62581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dirty="0">
                <a:uFill>
                  <a:solidFill>
                    <a:srgbClr val="000000"/>
                  </a:solidFill>
                </a:uFill>
                <a:latin typeface="Lato" panose="020F0502020204030203" pitchFamily="34" charset="77"/>
                <a:ea typeface="Lato" panose="020F0502020204030203" pitchFamily="34" charset="0"/>
                <a:cs typeface="Arial" panose="020B0604020202020204" pitchFamily="34" charset="0"/>
                <a:sym typeface="Lato-Light"/>
              </a:rPr>
              <a:t>When Reeves began his career as a lawman, he worked for Judge Parker out of Fort Smith, Arkansas, bordering the Cherokee and Choctaw nations. Their jurisdiction then covered 62,000 square miles of Indian Territory. </a:t>
            </a:r>
          </a:p>
          <a:p>
            <a:endParaRPr lang="en-US" sz="4000" dirty="0">
              <a:uFill>
                <a:solidFill>
                  <a:srgbClr val="000000"/>
                </a:solidFill>
              </a:uFill>
              <a:latin typeface="Lato" panose="020F0502020204030203" pitchFamily="34" charset="77"/>
              <a:ea typeface="Lato" panose="020F0502020204030203" pitchFamily="34" charset="0"/>
              <a:cs typeface="Arial" panose="020B0604020202020204" pitchFamily="34" charset="0"/>
              <a:sym typeface="Lato-Light"/>
            </a:endParaRPr>
          </a:p>
          <a:p>
            <a:r>
              <a:rPr lang="en-US" sz="4000" dirty="0">
                <a:uFill>
                  <a:solidFill>
                    <a:srgbClr val="000000"/>
                  </a:solidFill>
                </a:uFill>
                <a:latin typeface="Lato" panose="020F0502020204030203" pitchFamily="34" charset="77"/>
                <a:ea typeface="Lato" panose="020F0502020204030203" pitchFamily="34" charset="0"/>
                <a:cs typeface="Arial" panose="020B0604020202020204" pitchFamily="34" charset="0"/>
                <a:sym typeface="Lato-Light"/>
              </a:rPr>
              <a:t>By contemporary estimates, the murder rate there was among the highest in the country. </a:t>
            </a:r>
          </a:p>
        </p:txBody>
      </p:sp>
      <p:sp>
        <p:nvSpPr>
          <p:cNvPr id="3" name="Donut 2">
            <a:extLst>
              <a:ext uri="{FF2B5EF4-FFF2-40B4-BE49-F238E27FC236}">
                <a16:creationId xmlns:a16="http://schemas.microsoft.com/office/drawing/2014/main" id="{78AEB568-FE6B-DA6C-C513-BC6283654871}"/>
              </a:ext>
            </a:extLst>
          </p:cNvPr>
          <p:cNvSpPr/>
          <p:nvPr/>
        </p:nvSpPr>
        <p:spPr>
          <a:xfrm>
            <a:off x="22903223" y="6061129"/>
            <a:ext cx="1214077" cy="815921"/>
          </a:xfrm>
          <a:prstGeom prst="donut">
            <a:avLst/>
          </a:prstGeom>
          <a:solidFill>
            <a:srgbClr val="FF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latin typeface="Arial" panose="020B0604020202020204" pitchFamily="34" charset="0"/>
              <a:ea typeface="Helvetica Neue Medium"/>
              <a:cs typeface="Arial" panose="020B0604020202020204" pitchFamily="34" charset="0"/>
              <a:sym typeface="Helvetica Neue Medium"/>
            </a:endParaRPr>
          </a:p>
        </p:txBody>
      </p:sp>
      <p:pic>
        <p:nvPicPr>
          <p:cNvPr id="9" name="Picture 8">
            <a:extLst>
              <a:ext uri="{FF2B5EF4-FFF2-40B4-BE49-F238E27FC236}">
                <a16:creationId xmlns:a16="http://schemas.microsoft.com/office/drawing/2014/main" id="{6E45CAAC-5B9E-67C0-8C25-0681A1BF1700}"/>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7525026" y="9626922"/>
            <a:ext cx="6563764" cy="6873677"/>
          </a:xfrm>
          <a:prstGeom prst="ellipse">
            <a:avLst/>
          </a:prstGeom>
          <a:ln>
            <a:solidFill>
              <a:schemeClr val="accent1"/>
            </a:solidFill>
          </a:ln>
          <a:effectLst>
            <a:softEdge rad="127000"/>
          </a:effectLst>
        </p:spPr>
      </p:pic>
      <p:sp>
        <p:nvSpPr>
          <p:cNvPr id="20" name="Right Arrow 19">
            <a:extLst>
              <a:ext uri="{FF2B5EF4-FFF2-40B4-BE49-F238E27FC236}">
                <a16:creationId xmlns:a16="http://schemas.microsoft.com/office/drawing/2014/main" id="{5E1C65C6-89DD-6771-2B70-31B551690013}"/>
              </a:ext>
            </a:extLst>
          </p:cNvPr>
          <p:cNvSpPr/>
          <p:nvPr/>
        </p:nvSpPr>
        <p:spPr>
          <a:xfrm rot="802329">
            <a:off x="9235439" y="11589027"/>
            <a:ext cx="2115536" cy="1182013"/>
          </a:xfrm>
          <a:prstGeom prst="rightArrow">
            <a:avLst/>
          </a:prstGeom>
          <a:solidFill>
            <a:srgbClr val="FF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latin typeface="Arial" panose="020B0604020202020204" pitchFamily="34" charset="0"/>
              <a:ea typeface="Helvetica Neue Medium"/>
              <a:cs typeface="Arial" panose="020B0604020202020204" pitchFamily="34" charset="0"/>
              <a:sym typeface="Helvetica Neue Medium"/>
            </a:endParaRPr>
          </a:p>
        </p:txBody>
      </p:sp>
      <p:sp>
        <p:nvSpPr>
          <p:cNvPr id="22" name="TextBox 21">
            <a:extLst>
              <a:ext uri="{FF2B5EF4-FFF2-40B4-BE49-F238E27FC236}">
                <a16:creationId xmlns:a16="http://schemas.microsoft.com/office/drawing/2014/main" id="{F4815C0E-EDA7-E6DA-DFB6-502C21065187}"/>
              </a:ext>
            </a:extLst>
          </p:cNvPr>
          <p:cNvSpPr txBox="1"/>
          <p:nvPr/>
        </p:nvSpPr>
        <p:spPr>
          <a:xfrm>
            <a:off x="3896593" y="10763519"/>
            <a:ext cx="3217198" cy="20723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kumimoji="0" lang="en-US" sz="3200" b="0" i="1" u="none" strike="noStrike" cap="none" spc="0" normalizeH="0" baseline="0" dirty="0">
                <a:ln>
                  <a:noFill/>
                </a:ln>
                <a:solidFill>
                  <a:schemeClr val="bg2">
                    <a:lumMod val="90000"/>
                  </a:schemeClr>
                </a:solidFill>
                <a:effectLst/>
                <a:uFillTx/>
                <a:latin typeface="Georgia" panose="02040502050405020303" pitchFamily="18" charset="0"/>
                <a:ea typeface="Lato" panose="020F0502020204030203" pitchFamily="34" charset="0"/>
                <a:cs typeface="Arial" panose="020B0604020202020204" pitchFamily="34" charset="0"/>
                <a:sym typeface="Bodoni SvtyTwo ITC TT-Book"/>
              </a:rPr>
              <a:t>Fort Smith, Arkansas on an </a:t>
            </a:r>
            <a:r>
              <a:rPr kumimoji="0" lang="en-US" sz="3200" b="1" i="1" u="none" strike="noStrike" cap="none" spc="0" normalizeH="0" baseline="0" dirty="0">
                <a:ln>
                  <a:noFill/>
                </a:ln>
                <a:solidFill>
                  <a:schemeClr val="bg2">
                    <a:lumMod val="90000"/>
                  </a:schemeClr>
                </a:solidFill>
                <a:effectLst/>
                <a:uFillTx/>
                <a:latin typeface="Georgia" panose="02040502050405020303" pitchFamily="18" charset="0"/>
                <a:ea typeface="Lato" panose="020F0502020204030203" pitchFamily="34" charset="0"/>
                <a:cs typeface="Arial" panose="020B0604020202020204" pitchFamily="34" charset="0"/>
                <a:sym typeface="Bodoni SvtyTwo ITC TT-Book"/>
              </a:rPr>
              <a:t>1894 </a:t>
            </a:r>
            <a:r>
              <a:rPr kumimoji="0" lang="en-US" sz="3200" b="0" i="1" u="none" strike="noStrike" cap="none" spc="0" normalizeH="0" baseline="0" dirty="0">
                <a:ln>
                  <a:noFill/>
                </a:ln>
                <a:solidFill>
                  <a:schemeClr val="bg2">
                    <a:lumMod val="90000"/>
                  </a:schemeClr>
                </a:solidFill>
                <a:effectLst/>
                <a:uFillTx/>
                <a:latin typeface="Georgia" panose="02040502050405020303" pitchFamily="18" charset="0"/>
                <a:ea typeface="Lato" panose="020F0502020204030203" pitchFamily="34" charset="0"/>
                <a:cs typeface="Arial" panose="020B0604020202020204" pitchFamily="34" charset="0"/>
                <a:sym typeface="Bodoni SvtyTwo ITC TT-Book"/>
              </a:rPr>
              <a:t>map of Indian Territory</a:t>
            </a:r>
          </a:p>
        </p:txBody>
      </p:sp>
    </p:spTree>
    <p:extLst>
      <p:ext uri="{BB962C8B-B14F-4D97-AF65-F5344CB8AC3E}">
        <p14:creationId xmlns:p14="http://schemas.microsoft.com/office/powerpoint/2010/main" val="3920099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linds(horizontal)">
                                      <p:cBhvr>
                                        <p:cTn id="7" dur="500"/>
                                        <p:tgtEl>
                                          <p:spTgt spid="2">
                                            <p:txEl>
                                              <p:pRg st="2" end="2"/>
                                            </p:txEl>
                                          </p:spTgt>
                                        </p:tgtEl>
                                      </p:cBhvr>
                                    </p:animEffect>
                                  </p:childTnLst>
                                </p:cTn>
                              </p:par>
                              <p:par>
                                <p:cTn id="8" presetID="9" presetClass="entr" presetSubtype="0" fill="hold" nodeType="withEffect">
                                  <p:stCondLst>
                                    <p:cond delay="200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par>
                                <p:cTn id="14" presetID="9" presetClass="entr" presetSubtype="0" fill="hold" grpId="0" nodeType="withEffect">
                                  <p:stCondLst>
                                    <p:cond delay="3500"/>
                                  </p:stCondLst>
                                  <p:childTnLst>
                                    <p:set>
                                      <p:cBhvr>
                                        <p:cTn id="15" dur="1" fill="hold">
                                          <p:stCondLst>
                                            <p:cond delay="0"/>
                                          </p:stCondLst>
                                        </p:cTn>
                                        <p:tgtEl>
                                          <p:spTgt spid="20"/>
                                        </p:tgtEl>
                                        <p:attrNameLst>
                                          <p:attrName>style.visibility</p:attrName>
                                        </p:attrNameLst>
                                      </p:cBhvr>
                                      <p:to>
                                        <p:strVal val="visible"/>
                                      </p:to>
                                    </p:set>
                                    <p:animEffect transition="in" filter="dissolve">
                                      <p:cBhvr>
                                        <p:cTn id="16" dur="1000"/>
                                        <p:tgtEl>
                                          <p:spTgt spid="20"/>
                                        </p:tgtEl>
                                      </p:cBhvr>
                                    </p:animEffect>
                                  </p:childTnLst>
                                </p:cTn>
                              </p:par>
                              <p:par>
                                <p:cTn id="17" presetID="9" presetClass="entr" presetSubtype="0" fill="hold" grpId="0" nodeType="withEffect">
                                  <p:stCondLst>
                                    <p:cond delay="2000"/>
                                  </p:stCondLst>
                                  <p:childTnLst>
                                    <p:set>
                                      <p:cBhvr>
                                        <p:cTn id="18" dur="1" fill="hold">
                                          <p:stCondLst>
                                            <p:cond delay="0"/>
                                          </p:stCondLst>
                                        </p:cTn>
                                        <p:tgtEl>
                                          <p:spTgt spid="22"/>
                                        </p:tgtEl>
                                        <p:attrNameLst>
                                          <p:attrName>style.visibility</p:attrName>
                                        </p:attrNameLst>
                                      </p:cBhvr>
                                      <p:to>
                                        <p:strVal val="visible"/>
                                      </p:to>
                                    </p:set>
                                    <p:animEffect transition="in" filter="dissolve">
                                      <p:cBhvr>
                                        <p:cTn id="1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0" grpId="0" animBg="1"/>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“No God West of Fort Smith”</a:t>
            </a:r>
            <a:endParaRPr sz="6000" dirty="0">
              <a:latin typeface="Garamond" panose="02020404030301010803" pitchFamily="18" charset="0"/>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11734" y="8766810"/>
            <a:ext cx="18344946"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A common expression from the era declared: “No Sunday west of St. Louis, and no God west of Fort Smith.”</a:t>
            </a:r>
          </a:p>
          <a:p>
            <a:br>
              <a:rPr lang="en-US" sz="4000" dirty="0">
                <a:latin typeface="Lato" panose="020F0502020204030203" pitchFamily="34" charset="77"/>
                <a:ea typeface="Lato" panose="020F0502020204030203" pitchFamily="34" charset="0"/>
                <a:cs typeface="Arial" panose="020B0604020202020204" pitchFamily="34" charset="0"/>
              </a:rPr>
            </a:br>
            <a:r>
              <a:rPr lang="en-US" sz="4000" dirty="0">
                <a:latin typeface="Lato" panose="020F0502020204030203" pitchFamily="34" charset="77"/>
                <a:ea typeface="Lato" panose="020F0502020204030203" pitchFamily="34" charset="0"/>
                <a:cs typeface="Arial" panose="020B0604020202020204" pitchFamily="34" charset="0"/>
              </a:rPr>
              <a:t>But Reeves was at home in this country, a place he knew, in his own words, “like a cook knows his kitchen.” He would serve as a marshal in the territory until 1893.</a:t>
            </a:r>
          </a:p>
        </p:txBody>
      </p:sp>
      <p:pic>
        <p:nvPicPr>
          <p:cNvPr id="3" name="Picture 2">
            <a:extLst>
              <a:ext uri="{FF2B5EF4-FFF2-40B4-BE49-F238E27FC236}">
                <a16:creationId xmlns:a16="http://schemas.microsoft.com/office/drawing/2014/main" id="{B8225024-5D60-7F4B-89F2-9606F8D0F0C0}"/>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p:blipFill>
        <p:spPr>
          <a:xfrm>
            <a:off x="12967854" y="2401921"/>
            <a:ext cx="9360335" cy="5243116"/>
          </a:xfrm>
          <a:prstGeom prst="rect">
            <a:avLst/>
          </a:prstGeom>
          <a:effectLst>
            <a:softEdge rad="127000"/>
          </a:effectLst>
        </p:spPr>
      </p:pic>
      <p:sp>
        <p:nvSpPr>
          <p:cNvPr id="6" name="Woodson Principles Critical Thinking and Discussion Questions">
            <a:extLst>
              <a:ext uri="{FF2B5EF4-FFF2-40B4-BE49-F238E27FC236}">
                <a16:creationId xmlns:a16="http://schemas.microsoft.com/office/drawing/2014/main" id="{F6765F48-0CD3-1396-1BE8-CCBAB0D2EBF6}"/>
              </a:ext>
            </a:extLst>
          </p:cNvPr>
          <p:cNvSpPr txBox="1">
            <a:spLocks/>
          </p:cNvSpPr>
          <p:nvPr/>
        </p:nvSpPr>
        <p:spPr>
          <a:xfrm>
            <a:off x="3657600" y="2401921"/>
            <a:ext cx="7887112"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In the 1870s and 80s, the region held everything that scared and fascinated Americans east of the Mississippi about life in the West: crime was rampant; native peoples were still widely self-governing; and the institutions of everyday life in the East, like churches and civic clubs, were largely absent.</a:t>
            </a:r>
          </a:p>
        </p:txBody>
      </p:sp>
      <p:sp>
        <p:nvSpPr>
          <p:cNvPr id="8" name="TextBox 7">
            <a:extLst>
              <a:ext uri="{FF2B5EF4-FFF2-40B4-BE49-F238E27FC236}">
                <a16:creationId xmlns:a16="http://schemas.microsoft.com/office/drawing/2014/main" id="{3AAA646F-59DF-6073-FBE5-49DBAE461B60}"/>
              </a:ext>
            </a:extLst>
          </p:cNvPr>
          <p:cNvSpPr txBox="1"/>
          <p:nvPr/>
        </p:nvSpPr>
        <p:spPr>
          <a:xfrm>
            <a:off x="12570053" y="7807453"/>
            <a:ext cx="10155936"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sz="3200" i="1" dirty="0">
                <a:solidFill>
                  <a:schemeClr val="bg2">
                    <a:lumMod val="90000"/>
                  </a:schemeClr>
                </a:solidFill>
                <a:latin typeface="Garamond" panose="02020404030301010803" pitchFamily="18" charset="0"/>
                <a:ea typeface="Lato" panose="020F0502020204030203" pitchFamily="34" charset="0"/>
                <a:cs typeface="Arial" panose="020B0604020202020204" pitchFamily="34" charset="0"/>
              </a:rPr>
              <a:t>Garrison Avenue, Fort Smith, Arkansas, c. 1900</a:t>
            </a:r>
          </a:p>
        </p:txBody>
      </p:sp>
    </p:spTree>
    <p:extLst>
      <p:ext uri="{BB962C8B-B14F-4D97-AF65-F5344CB8AC3E}">
        <p14:creationId xmlns:p14="http://schemas.microsoft.com/office/powerpoint/2010/main" val="3080535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Life of a Frontier Lawman</a:t>
            </a:r>
            <a:br>
              <a:rPr lang="en-US" sz="6000" dirty="0">
                <a:latin typeface="Garamond" panose="02020404030301010803" pitchFamily="18" charset="0"/>
              </a:rPr>
            </a:br>
            <a:br>
              <a:rPr lang="en-US" sz="6000" dirty="0">
                <a:latin typeface="Garamond" panose="02020404030301010803" pitchFamily="18" charset="0"/>
              </a:rPr>
            </a:br>
            <a:endParaRPr sz="6000" dirty="0">
              <a:latin typeface="Garamond" panose="02020404030301010803" pitchFamily="18" charset="0"/>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232942"/>
            <a:ext cx="1118235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Despite the danger, the job could be lucrative, earning Reeves the modern equivalent of $90,000 in some years. </a:t>
            </a:r>
          </a:p>
          <a:p>
            <a:endParaRPr lang="en-US" sz="4000" dirty="0">
              <a:latin typeface="Lato" panose="020F0502020204030203" pitchFamily="34" charset="77"/>
              <a:ea typeface="Lato" panose="020F0502020204030203" pitchFamily="34" charset="0"/>
              <a:cs typeface="Arial" panose="020B0604020202020204" pitchFamily="34" charset="0"/>
            </a:endParaRPr>
          </a:p>
          <a:p>
            <a:r>
              <a:rPr lang="en-US" sz="4000" dirty="0">
                <a:latin typeface="Lato" panose="020F0502020204030203" pitchFamily="34" charset="77"/>
                <a:ea typeface="Lato" panose="020F0502020204030203" pitchFamily="34" charset="0"/>
                <a:cs typeface="Arial" panose="020B0604020202020204" pitchFamily="34" charset="0"/>
              </a:rPr>
              <a:t>Reeves and other marshals were often in the field for months at a time, tracking down fugitives and serving warrants, sometimes rounding up several – even dozens – of accused criminals at once and taking them back to Fort Smith to stand trial. </a:t>
            </a:r>
          </a:p>
          <a:p>
            <a:endParaRPr lang="en-US" sz="4000" dirty="0">
              <a:latin typeface="Lato" panose="020F0502020204030203" pitchFamily="34" charset="77"/>
              <a:ea typeface="Lato" panose="020F0502020204030203" pitchFamily="34" charset="0"/>
              <a:cs typeface="Arial" panose="020B0604020202020204" pitchFamily="34" charset="0"/>
            </a:endParaRPr>
          </a:p>
          <a:p>
            <a:r>
              <a:rPr lang="en-US" sz="4000" dirty="0">
                <a:latin typeface="Lato" panose="020F0502020204030203" pitchFamily="34" charset="77"/>
                <a:ea typeface="Lato" panose="020F0502020204030203" pitchFamily="34" charset="0"/>
                <a:cs typeface="Arial" panose="020B0604020202020204" pitchFamily="34" charset="0"/>
              </a:rPr>
              <a:t>This meant that Reeves almost always rode with a posse that could consist of deputies, Indian guides, cooks, and other companions–armed or not–who would be useful on the journey.</a:t>
            </a:r>
          </a:p>
        </p:txBody>
      </p:sp>
      <p:sp>
        <p:nvSpPr>
          <p:cNvPr id="6" name="Woodson Principles Critical Thinking and Discussion Questions">
            <a:extLst>
              <a:ext uri="{FF2B5EF4-FFF2-40B4-BE49-F238E27FC236}">
                <a16:creationId xmlns:a16="http://schemas.microsoft.com/office/drawing/2014/main" id="{7BAF971F-D70A-9F44-8E11-E301F82F524C}"/>
              </a:ext>
            </a:extLst>
          </p:cNvPr>
          <p:cNvSpPr txBox="1">
            <a:spLocks/>
          </p:cNvSpPr>
          <p:nvPr/>
        </p:nvSpPr>
        <p:spPr>
          <a:xfrm>
            <a:off x="13588409" y="6050830"/>
            <a:ext cx="7793664"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a:lnSpc>
                <a:spcPct val="200000"/>
              </a:lnSpc>
            </a:pPr>
            <a:endParaRPr lang="en-US" sz="4000" dirty="0">
              <a:latin typeface="Lato" panose="020F0502020204030203" pitchFamily="34" charset="77"/>
              <a:ea typeface="Lato" panose="020F0502020204030203" pitchFamily="34" charset="0"/>
              <a:cs typeface="Arial" panose="020B0604020202020204" pitchFamily="34" charset="0"/>
            </a:endParaRPr>
          </a:p>
        </p:txBody>
      </p:sp>
      <p:sp>
        <p:nvSpPr>
          <p:cNvPr id="7" name="Rectangle 6">
            <a:extLst>
              <a:ext uri="{FF2B5EF4-FFF2-40B4-BE49-F238E27FC236}">
                <a16:creationId xmlns:a16="http://schemas.microsoft.com/office/drawing/2014/main" id="{75E3DF32-5FF0-0258-3B18-27FD4BC92125}"/>
              </a:ext>
            </a:extLst>
          </p:cNvPr>
          <p:cNvSpPr/>
          <p:nvPr/>
        </p:nvSpPr>
        <p:spPr>
          <a:xfrm>
            <a:off x="15688953" y="11307148"/>
            <a:ext cx="7672148" cy="1569660"/>
          </a:xfrm>
          <a:prstGeom prst="rect">
            <a:avLst/>
          </a:prstGeom>
        </p:spPr>
        <p:txBody>
          <a:bodyPr wrap="square">
            <a:spAutoFit/>
          </a:bodyPr>
          <a:lstStyle/>
          <a:p>
            <a:pPr algn="ctr"/>
            <a:r>
              <a:rPr lang="en-US" sz="3200" i="1" dirty="0">
                <a:solidFill>
                  <a:schemeClr val="bg2">
                    <a:lumMod val="90000"/>
                  </a:schemeClr>
                </a:solidFill>
                <a:latin typeface="Garamond" panose="02020404030301010803" pitchFamily="18" charset="0"/>
                <a:ea typeface="Lato" panose="020F0502020204030203" pitchFamily="34" charset="0"/>
                <a:cs typeface="Arial" panose="020B0604020202020204" pitchFamily="34" charset="0"/>
              </a:rPr>
              <a:t>Comic book cover illustration of Bass Reeves for the Allegiance Comics </a:t>
            </a:r>
            <a:r>
              <a:rPr lang="en-US" sz="3200" dirty="0">
                <a:solidFill>
                  <a:schemeClr val="bg2">
                    <a:lumMod val="90000"/>
                  </a:schemeClr>
                </a:solidFill>
                <a:latin typeface="Garamond" panose="02020404030301010803" pitchFamily="18" charset="0"/>
                <a:ea typeface="Lato" panose="020F0502020204030203" pitchFamily="34" charset="0"/>
                <a:cs typeface="Arial" panose="020B0604020202020204" pitchFamily="34" charset="0"/>
              </a:rPr>
              <a:t>Bass Reeves </a:t>
            </a:r>
            <a:r>
              <a:rPr lang="en-US" sz="3200" i="1" dirty="0">
                <a:solidFill>
                  <a:schemeClr val="bg2">
                    <a:lumMod val="90000"/>
                  </a:schemeClr>
                </a:solidFill>
                <a:latin typeface="Garamond" panose="02020404030301010803" pitchFamily="18" charset="0"/>
                <a:ea typeface="Lato" panose="020F0502020204030203" pitchFamily="34" charset="0"/>
                <a:cs typeface="Arial" panose="020B0604020202020204" pitchFamily="34" charset="0"/>
              </a:rPr>
              <a:t>series, written by Kevin </a:t>
            </a:r>
            <a:r>
              <a:rPr lang="en-US" sz="3200" i="1" dirty="0" err="1">
                <a:solidFill>
                  <a:schemeClr val="bg2">
                    <a:lumMod val="90000"/>
                  </a:schemeClr>
                </a:solidFill>
                <a:latin typeface="Garamond" panose="02020404030301010803" pitchFamily="18" charset="0"/>
                <a:ea typeface="Lato" panose="020F0502020204030203" pitchFamily="34" charset="0"/>
                <a:cs typeface="Arial" panose="020B0604020202020204" pitchFamily="34" charset="0"/>
              </a:rPr>
              <a:t>Greivoux</a:t>
            </a:r>
            <a:r>
              <a:rPr lang="en-US" sz="3200" i="1" dirty="0">
                <a:solidFill>
                  <a:schemeClr val="bg2">
                    <a:lumMod val="90000"/>
                  </a:schemeClr>
                </a:solidFill>
                <a:latin typeface="Garamond" panose="02020404030301010803" pitchFamily="18" charset="0"/>
                <a:ea typeface="Lato" panose="020F0502020204030203" pitchFamily="34" charset="0"/>
                <a:cs typeface="Arial" panose="020B0604020202020204" pitchFamily="34" charset="0"/>
              </a:rPr>
              <a:t> with art by David Williams.</a:t>
            </a:r>
          </a:p>
        </p:txBody>
      </p:sp>
      <p:pic>
        <p:nvPicPr>
          <p:cNvPr id="8" name="Picture 7">
            <a:extLst>
              <a:ext uri="{FF2B5EF4-FFF2-40B4-BE49-F238E27FC236}">
                <a16:creationId xmlns:a16="http://schemas.microsoft.com/office/drawing/2014/main" id="{195E73C2-3BCF-E35B-9DBF-912D3D86404C}"/>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6075152" y="696722"/>
            <a:ext cx="6899750" cy="10392748"/>
          </a:xfrm>
          <a:prstGeom prst="rect">
            <a:avLst/>
          </a:prstGeom>
          <a:effectLst>
            <a:softEdge rad="63500"/>
          </a:effectLst>
        </p:spPr>
      </p:pic>
    </p:spTree>
    <p:extLst>
      <p:ext uri="{BB962C8B-B14F-4D97-AF65-F5344CB8AC3E}">
        <p14:creationId xmlns:p14="http://schemas.microsoft.com/office/powerpoint/2010/main" val="236754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dissolve">
                                      <p:cBhvr>
                                        <p:cTn id="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Master of Disguise</a:t>
            </a:r>
            <a:br>
              <a:rPr lang="en-US" sz="6000" dirty="0">
                <a:latin typeface="Garamond" panose="02020404030301010803" pitchFamily="18" charset="0"/>
              </a:rPr>
            </a:br>
            <a:br>
              <a:rPr lang="en-US" sz="6000" dirty="0">
                <a:latin typeface="Garamond" panose="02020404030301010803" pitchFamily="18" charset="0"/>
              </a:rPr>
            </a:br>
            <a:endParaRPr sz="6000" dirty="0">
              <a:latin typeface="Garamond" panose="02020404030301010803" pitchFamily="18" charset="0"/>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072795"/>
            <a:ext cx="119253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Reeves was famous for his use of disguises and false identities to lure in fugitives or lull them into a false sense of security. Sometimes he would dress as a down-on-his-luck </a:t>
            </a:r>
            <a:r>
              <a:rPr lang="en-US" sz="4000" b="1" dirty="0">
                <a:latin typeface="Lato" panose="020F0502020204030203" pitchFamily="34" charset="77"/>
                <a:ea typeface="Lato" panose="020F0502020204030203" pitchFamily="34" charset="0"/>
                <a:cs typeface="Arial" panose="020B0604020202020204" pitchFamily="34" charset="0"/>
              </a:rPr>
              <a:t>vagabond</a:t>
            </a:r>
            <a:r>
              <a:rPr lang="en-US" sz="4000" dirty="0">
                <a:latin typeface="Lato" panose="020F0502020204030203" pitchFamily="34" charset="77"/>
                <a:ea typeface="Lato" panose="020F0502020204030203" pitchFamily="34" charset="0"/>
                <a:cs typeface="Arial" panose="020B0604020202020204" pitchFamily="34" charset="0"/>
              </a:rPr>
              <a:t>, complete with ragged clothes and </a:t>
            </a:r>
            <a:r>
              <a:rPr lang="en-US" sz="4000" b="1" dirty="0">
                <a:latin typeface="Lato" panose="020F0502020204030203" pitchFamily="34" charset="77"/>
                <a:ea typeface="Lato" panose="020F0502020204030203" pitchFamily="34" charset="0"/>
                <a:cs typeface="Arial" panose="020B0604020202020204" pitchFamily="34" charset="0"/>
              </a:rPr>
              <a:t>pungent </a:t>
            </a:r>
            <a:r>
              <a:rPr lang="en-US" sz="4000" dirty="0">
                <a:latin typeface="Lato" panose="020F0502020204030203" pitchFamily="34" charset="77"/>
                <a:ea typeface="Lato" panose="020F0502020204030203" pitchFamily="34" charset="0"/>
                <a:cs typeface="Arial" panose="020B0604020202020204" pitchFamily="34" charset="0"/>
              </a:rPr>
              <a:t>body odor. </a:t>
            </a:r>
          </a:p>
          <a:p>
            <a:br>
              <a:rPr lang="en-US" sz="4000" dirty="0">
                <a:latin typeface="Lato" panose="020F0502020204030203" pitchFamily="34" charset="77"/>
                <a:ea typeface="Lato" panose="020F0502020204030203" pitchFamily="34" charset="0"/>
                <a:cs typeface="Arial" panose="020B0604020202020204" pitchFamily="34" charset="0"/>
              </a:rPr>
            </a:br>
            <a:r>
              <a:rPr lang="en-US" sz="4000" dirty="0">
                <a:latin typeface="Lato" panose="020F0502020204030203" pitchFamily="34" charset="77"/>
                <a:ea typeface="Lato" panose="020F0502020204030203" pitchFamily="34" charset="0"/>
                <a:cs typeface="Arial" panose="020B0604020202020204" pitchFamily="34" charset="0"/>
              </a:rPr>
              <a:t>In one notable incident, Reeves and his posse were tracking two outlaw brothers. He put on his tramp disguise and left the posse behind, walking twenty miles to a house where the brothers had been last seen. Reeves was greeted by their mother and he claimed to be, like her sons, on the run from the law.</a:t>
            </a:r>
          </a:p>
        </p:txBody>
      </p:sp>
      <p:pic>
        <p:nvPicPr>
          <p:cNvPr id="6" name="Picture 5">
            <a:extLst>
              <a:ext uri="{FF2B5EF4-FFF2-40B4-BE49-F238E27FC236}">
                <a16:creationId xmlns:a16="http://schemas.microsoft.com/office/drawing/2014/main" id="{4572E371-1DA0-92DD-CA60-704AA2D2B2B5}"/>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p:blipFill>
        <p:spPr>
          <a:xfrm>
            <a:off x="16582306" y="1962218"/>
            <a:ext cx="6759277" cy="8538036"/>
          </a:xfrm>
          <a:prstGeom prst="rect">
            <a:avLst/>
          </a:prstGeom>
          <a:effectLst>
            <a:softEdge rad="491088"/>
          </a:effectLst>
        </p:spPr>
      </p:pic>
      <p:sp>
        <p:nvSpPr>
          <p:cNvPr id="7" name="TextBox 6">
            <a:extLst>
              <a:ext uri="{FF2B5EF4-FFF2-40B4-BE49-F238E27FC236}">
                <a16:creationId xmlns:a16="http://schemas.microsoft.com/office/drawing/2014/main" id="{FD1D1A7D-E64F-B1E1-392C-CBDD3228606A}"/>
              </a:ext>
            </a:extLst>
          </p:cNvPr>
          <p:cNvSpPr txBox="1"/>
          <p:nvPr/>
        </p:nvSpPr>
        <p:spPr>
          <a:xfrm>
            <a:off x="16246435" y="10511802"/>
            <a:ext cx="7095148"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rPr>
              <a:t>Illustration of Bass Reeves on a white horse from </a:t>
            </a:r>
            <a:r>
              <a:rPr kumimoji="0" lang="en-US" sz="3200" b="0"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rPr>
              <a:t>True West</a:t>
            </a:r>
            <a:r>
              <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rPr>
              <a:t> magazine.</a:t>
            </a:r>
          </a:p>
        </p:txBody>
      </p:sp>
    </p:spTree>
    <p:extLst>
      <p:ext uri="{BB962C8B-B14F-4D97-AF65-F5344CB8AC3E}">
        <p14:creationId xmlns:p14="http://schemas.microsoft.com/office/powerpoint/2010/main" val="88996132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dissolv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Master of Disguise</a:t>
            </a:r>
            <a:br>
              <a:rPr lang="en-US" dirty="0">
                <a:latin typeface="Garamond" panose="02020404030301010803" pitchFamily="18" charset="0"/>
              </a:rPr>
            </a:br>
            <a:endParaRPr dirty="0">
              <a:latin typeface="Garamond" panose="02020404030301010803" pitchFamily="18" charset="0"/>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266456"/>
            <a:ext cx="17323719"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The mother accepted him into her house as a fellow outlaw in need of a hot meal and a roof over his head. Reeves made polite conversation with the woman until the brothers arrived. He kept up the </a:t>
            </a:r>
            <a:r>
              <a:rPr lang="en-US" sz="4000" b="1" dirty="0">
                <a:latin typeface="Lato" panose="020F0502020204030203" pitchFamily="34" charset="77"/>
                <a:ea typeface="Lato" panose="020F0502020204030203" pitchFamily="34" charset="0"/>
                <a:cs typeface="Arial" panose="020B0604020202020204" pitchFamily="34" charset="0"/>
              </a:rPr>
              <a:t>ruse</a:t>
            </a:r>
            <a:r>
              <a:rPr lang="en-US" sz="4000" dirty="0">
                <a:latin typeface="Lato" panose="020F0502020204030203" pitchFamily="34" charset="77"/>
                <a:ea typeface="Lato" panose="020F0502020204030203" pitchFamily="34" charset="0"/>
                <a:cs typeface="Arial" panose="020B0604020202020204" pitchFamily="34" charset="0"/>
              </a:rPr>
              <a:t> until the family was asleep, then drew his guns and sprang the trap. </a:t>
            </a:r>
          </a:p>
          <a:p>
            <a:endParaRPr lang="en-US" sz="4000" dirty="0">
              <a:latin typeface="Lato" panose="020F0502020204030203" pitchFamily="34" charset="77"/>
              <a:ea typeface="Lato" panose="020F0502020204030203" pitchFamily="34" charset="0"/>
              <a:cs typeface="Arial" panose="020B0604020202020204" pitchFamily="34" charset="0"/>
            </a:endParaRPr>
          </a:p>
          <a:p>
            <a:r>
              <a:rPr lang="en-US" sz="4000" dirty="0">
                <a:latin typeface="Lato" panose="020F0502020204030203" pitchFamily="34" charset="77"/>
                <a:ea typeface="Lato" panose="020F0502020204030203" pitchFamily="34" charset="0"/>
                <a:cs typeface="Arial" panose="020B0604020202020204" pitchFamily="34" charset="0"/>
              </a:rPr>
              <a:t>The brothers woke up handcuffed, and Reeves led them back to the waiting posse at gunpoint – while their mother followed, cursing the marshal up and down the whole way.</a:t>
            </a:r>
          </a:p>
        </p:txBody>
      </p:sp>
      <p:pic>
        <p:nvPicPr>
          <p:cNvPr id="3" name="Picture 2">
            <a:extLst>
              <a:ext uri="{FF2B5EF4-FFF2-40B4-BE49-F238E27FC236}">
                <a16:creationId xmlns:a16="http://schemas.microsoft.com/office/drawing/2014/main" id="{7B5006E0-7F01-3A02-85BB-2A0C3E2EF0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54996" y="7487793"/>
            <a:ext cx="11306556" cy="5653278"/>
          </a:xfrm>
          <a:prstGeom prst="rect">
            <a:avLst/>
          </a:prstGeom>
          <a:effectLst>
            <a:softEdge rad="63500"/>
          </a:effectLst>
        </p:spPr>
      </p:pic>
      <p:sp>
        <p:nvSpPr>
          <p:cNvPr id="9" name="TextBox 8">
            <a:extLst>
              <a:ext uri="{FF2B5EF4-FFF2-40B4-BE49-F238E27FC236}">
                <a16:creationId xmlns:a16="http://schemas.microsoft.com/office/drawing/2014/main" id="{55C84BAC-8EE0-8888-CFE1-AE5BF40643A5}"/>
              </a:ext>
            </a:extLst>
          </p:cNvPr>
          <p:cNvSpPr txBox="1"/>
          <p:nvPr/>
        </p:nvSpPr>
        <p:spPr>
          <a:xfrm>
            <a:off x="5620871" y="11714123"/>
            <a:ext cx="4213644"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rPr>
              <a:t>Bass Reeves monument in Fort Smith, Arkansas.</a:t>
            </a:r>
          </a:p>
        </p:txBody>
      </p:sp>
    </p:spTree>
    <p:extLst>
      <p:ext uri="{BB962C8B-B14F-4D97-AF65-F5344CB8AC3E}">
        <p14:creationId xmlns:p14="http://schemas.microsoft.com/office/powerpoint/2010/main" val="2307638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dissolv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Easy on the trigger</a:t>
            </a:r>
            <a:br>
              <a:rPr lang="en-US" sz="7200" dirty="0">
                <a:latin typeface="Garamond" panose="02020404030301010803" pitchFamily="18" charset="0"/>
              </a:rPr>
            </a:br>
            <a:br>
              <a:rPr lang="en-US" dirty="0">
                <a:latin typeface="Garamond" panose="02020404030301010803" pitchFamily="18" charset="0"/>
              </a:rPr>
            </a:br>
            <a:endParaRPr dirty="0">
              <a:latin typeface="Garamond" panose="02020404030301010803" pitchFamily="18" charset="0"/>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1" y="2344328"/>
            <a:ext cx="1002030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After his decades of service, late in life Reeves estimated that he had killed 14 men in self-defense – out of thousands he helped arrest. While he could be ruthless in the face of violence, Reeves was never bloodthirsty, granting even hardened crooks like Bob Dozier a chance to be taken into custody unharmed. </a:t>
            </a:r>
          </a:p>
          <a:p>
            <a:endParaRPr lang="en-US" sz="4000" dirty="0">
              <a:latin typeface="Lato" panose="020F0502020204030203" pitchFamily="34" charset="77"/>
              <a:ea typeface="Lato" panose="020F0502020204030203" pitchFamily="34" charset="0"/>
              <a:cs typeface="Arial" panose="020B0604020202020204" pitchFamily="34" charset="0"/>
            </a:endParaRPr>
          </a:p>
          <a:p>
            <a:r>
              <a:rPr lang="en-US" sz="4000" dirty="0">
                <a:latin typeface="Lato" panose="020F0502020204030203" pitchFamily="34" charset="77"/>
                <a:ea typeface="Lato" panose="020F0502020204030203" pitchFamily="34" charset="0"/>
                <a:cs typeface="Arial" panose="020B0604020202020204" pitchFamily="34" charset="0"/>
              </a:rPr>
              <a:t>Friends, peers, and law-abiding neighbors described Reeves as boisterous, fun-loving, and (when not in disguise) sharply dressed: cowboy boots always polished to a mirror shine, iconic mustache neatly groomed.</a:t>
            </a:r>
          </a:p>
        </p:txBody>
      </p:sp>
      <p:pic>
        <p:nvPicPr>
          <p:cNvPr id="9" name="Picture 8">
            <a:extLst>
              <a:ext uri="{FF2B5EF4-FFF2-40B4-BE49-F238E27FC236}">
                <a16:creationId xmlns:a16="http://schemas.microsoft.com/office/drawing/2014/main" id="{2B116ACD-B81A-3319-CD84-8EDC6DDAD9F4}"/>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p:blipFill>
        <p:spPr>
          <a:xfrm>
            <a:off x="14121146" y="1928557"/>
            <a:ext cx="9848850" cy="8832698"/>
          </a:xfrm>
          <a:prstGeom prst="rect">
            <a:avLst/>
          </a:prstGeom>
          <a:effectLst>
            <a:softEdge rad="190500"/>
          </a:effectLst>
        </p:spPr>
      </p:pic>
      <p:sp>
        <p:nvSpPr>
          <p:cNvPr id="11" name="Rectangle 10">
            <a:extLst>
              <a:ext uri="{FF2B5EF4-FFF2-40B4-BE49-F238E27FC236}">
                <a16:creationId xmlns:a16="http://schemas.microsoft.com/office/drawing/2014/main" id="{E893F9F2-F080-922D-09DE-FAC3A0BD4FC4}"/>
              </a:ext>
            </a:extLst>
          </p:cNvPr>
          <p:cNvSpPr/>
          <p:nvPr/>
        </p:nvSpPr>
        <p:spPr>
          <a:xfrm>
            <a:off x="14829965" y="10761255"/>
            <a:ext cx="8431212" cy="1077218"/>
          </a:xfrm>
          <a:prstGeom prst="rect">
            <a:avLst/>
          </a:prstGeom>
        </p:spPr>
        <p:txBody>
          <a:bodyPr wrap="square">
            <a:spAutoFit/>
          </a:bodyPr>
          <a:lstStyle/>
          <a:p>
            <a:pPr algn="ctr"/>
            <a:r>
              <a:rPr lang="en-US" sz="3200" i="1" dirty="0">
                <a:solidFill>
                  <a:schemeClr val="bg2">
                    <a:lumMod val="90000"/>
                  </a:schemeClr>
                </a:solidFill>
                <a:latin typeface="Georgia" panose="02040502050405020303" pitchFamily="18" charset="0"/>
                <a:ea typeface="Lato" panose="020F0502020204030203" pitchFamily="34" charset="0"/>
                <a:cs typeface="Arial" panose="020B0604020202020204" pitchFamily="34" charset="0"/>
              </a:rPr>
              <a:t>Bass Reeves on horseback (circled) in a crowd in Muskogee, Indian Territory, 1889.</a:t>
            </a:r>
          </a:p>
        </p:txBody>
      </p:sp>
      <p:sp>
        <p:nvSpPr>
          <p:cNvPr id="13" name="Down Arrow 12">
            <a:extLst>
              <a:ext uri="{FF2B5EF4-FFF2-40B4-BE49-F238E27FC236}">
                <a16:creationId xmlns:a16="http://schemas.microsoft.com/office/drawing/2014/main" id="{34B70B01-0892-4D69-313D-647E27C0B4BA}"/>
              </a:ext>
            </a:extLst>
          </p:cNvPr>
          <p:cNvSpPr/>
          <p:nvPr/>
        </p:nvSpPr>
        <p:spPr>
          <a:xfrm>
            <a:off x="19237142" y="5909508"/>
            <a:ext cx="484632" cy="715883"/>
          </a:xfrm>
          <a:prstGeom prst="downArrow">
            <a:avLst/>
          </a:prstGeom>
          <a:solidFill>
            <a:srgbClr val="FF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latin typeface="Arial" panose="020B0604020202020204" pitchFamily="34" charset="0"/>
              <a:ea typeface="Helvetica Neue Medium"/>
              <a:cs typeface="Arial" panose="020B0604020202020204" pitchFamily="34" charset="0"/>
              <a:sym typeface="Helvetica Neue Medium"/>
            </a:endParaRPr>
          </a:p>
        </p:txBody>
      </p:sp>
    </p:spTree>
    <p:extLst>
      <p:ext uri="{BB962C8B-B14F-4D97-AF65-F5344CB8AC3E}">
        <p14:creationId xmlns:p14="http://schemas.microsoft.com/office/powerpoint/2010/main" val="16325662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dissolv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09446"/>
            <a:ext cx="18299080" cy="1100215"/>
          </a:xfrm>
          <a:prstGeom prst="rect">
            <a:avLst/>
          </a:prstGeom>
        </p:spPr>
        <p:txBody>
          <a:bodyPr anchor="t">
            <a:noAutofit/>
          </a:bodyPr>
          <a:lstStyle/>
          <a:p>
            <a:pPr>
              <a:lnSpc>
                <a:spcPts val="7640"/>
              </a:lnSpc>
              <a:spcAft>
                <a:spcPts val="600"/>
              </a:spcAft>
            </a:pPr>
            <a:r>
              <a:rPr lang="en-US" sz="6000" b="1" dirty="0">
                <a:latin typeface="Garamond" panose="02020404030301010803" pitchFamily="18" charset="0"/>
              </a:rPr>
              <a:t>Shootout in the Cherokee Nation</a:t>
            </a:r>
            <a:br>
              <a:rPr lang="en-US" sz="7200" dirty="0">
                <a:latin typeface="Garamond" panose="02020404030301010803" pitchFamily="18" charset="0"/>
              </a:rPr>
            </a:br>
            <a:br>
              <a:rPr lang="en-US" dirty="0">
                <a:latin typeface="Garamond" panose="02020404030301010803" pitchFamily="18" charset="0"/>
              </a:rPr>
            </a:br>
            <a:endParaRPr dirty="0">
              <a:latin typeface="Garamond" panose="02020404030301010803" pitchFamily="18" charset="0"/>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398623"/>
            <a:ext cx="10110251"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On a stormy night in December 1878, an outlaw named Bob Dozier crept up on his enemy, ready to fire. Dozier, a prosperous African American farmer who had turned to a life of crime many years earlier, was a </a:t>
            </a:r>
            <a:r>
              <a:rPr lang="en-US" sz="4000" b="1" dirty="0">
                <a:latin typeface="Lato" panose="020F0502020204030203" pitchFamily="34" charset="77"/>
                <a:ea typeface="Lato" panose="020F0502020204030203" pitchFamily="34" charset="0"/>
                <a:cs typeface="Arial" panose="020B0604020202020204" pitchFamily="34" charset="0"/>
              </a:rPr>
              <a:t>notorious</a:t>
            </a:r>
            <a:r>
              <a:rPr lang="en-US" sz="4000" dirty="0">
                <a:latin typeface="Lato" panose="020F0502020204030203" pitchFamily="34" charset="77"/>
                <a:ea typeface="Lato" panose="020F0502020204030203" pitchFamily="34" charset="0"/>
                <a:cs typeface="Arial" panose="020B0604020202020204" pitchFamily="34" charset="0"/>
              </a:rPr>
              <a:t> con artist, cattle thief, and killer. </a:t>
            </a:r>
          </a:p>
          <a:p>
            <a:endParaRPr lang="en-US" sz="4000" dirty="0">
              <a:latin typeface="Lato" panose="020F0502020204030203" pitchFamily="34" charset="77"/>
              <a:ea typeface="Lato" panose="020F0502020204030203" pitchFamily="34" charset="0"/>
              <a:cs typeface="Arial" panose="020B0604020202020204" pitchFamily="34" charset="0"/>
            </a:endParaRPr>
          </a:p>
          <a:p>
            <a:r>
              <a:rPr lang="en-US" sz="4000" dirty="0">
                <a:latin typeface="Lato" panose="020F0502020204030203" pitchFamily="34" charset="77"/>
                <a:ea typeface="Lato" panose="020F0502020204030203" pitchFamily="34" charset="0"/>
                <a:cs typeface="Arial" panose="020B0604020202020204" pitchFamily="34" charset="0"/>
              </a:rPr>
              <a:t>Now he was on the run in the Cherokee nation, pursued by the most feared U.S. Marshal in Indian Territory: </a:t>
            </a:r>
            <a:r>
              <a:rPr lang="en-US" sz="4000" b="1" dirty="0">
                <a:latin typeface="Lato" panose="020F0502020204030203" pitchFamily="34" charset="77"/>
                <a:ea typeface="Lato" panose="020F0502020204030203" pitchFamily="34" charset="0"/>
                <a:cs typeface="Arial" panose="020B0604020202020204" pitchFamily="34" charset="0"/>
              </a:rPr>
              <a:t>Bass Reeves</a:t>
            </a:r>
            <a:r>
              <a:rPr lang="en-US" sz="4000" dirty="0">
                <a:latin typeface="Lato" panose="020F0502020204030203" pitchFamily="34" charset="77"/>
                <a:ea typeface="Lato" panose="020F0502020204030203" pitchFamily="34" charset="0"/>
                <a:cs typeface="Arial" panose="020B0604020202020204" pitchFamily="34" charset="0"/>
              </a:rPr>
              <a:t>.</a:t>
            </a:r>
          </a:p>
          <a:p>
            <a:br>
              <a:rPr lang="en-US" sz="4000" dirty="0">
                <a:ea typeface="Lato" panose="020F0502020204030203" pitchFamily="34" charset="0"/>
                <a:cs typeface="Arial" panose="020B0604020202020204" pitchFamily="34" charset="0"/>
              </a:rPr>
            </a:br>
            <a:endParaRPr lang="en-US" sz="3900" dirty="0">
              <a:ea typeface="Lato" panose="020F0502020204030203" pitchFamily="34" charset="0"/>
              <a:cs typeface="Arial" panose="020B0604020202020204" pitchFamily="34" charset="0"/>
            </a:endParaRPr>
          </a:p>
        </p:txBody>
      </p:sp>
      <p:pic>
        <p:nvPicPr>
          <p:cNvPr id="3" name="Picture 2">
            <a:extLst>
              <a:ext uri="{FF2B5EF4-FFF2-40B4-BE49-F238E27FC236}">
                <a16:creationId xmlns:a16="http://schemas.microsoft.com/office/drawing/2014/main" id="{BD521F83-75A8-474E-925E-35F3D70F81C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6687800" y="-236979"/>
            <a:ext cx="8595360" cy="14143480"/>
          </a:xfrm>
          <a:prstGeom prst="rect">
            <a:avLst/>
          </a:prstGeom>
          <a:effectLst>
            <a:softEdge rad="50800"/>
          </a:effectLst>
        </p:spPr>
      </p:pic>
      <p:sp>
        <p:nvSpPr>
          <p:cNvPr id="4" name="TextBox 3">
            <a:extLst>
              <a:ext uri="{FF2B5EF4-FFF2-40B4-BE49-F238E27FC236}">
                <a16:creationId xmlns:a16="http://schemas.microsoft.com/office/drawing/2014/main" id="{88040FC1-E2C6-894F-9230-742AEA90B85F}"/>
              </a:ext>
            </a:extLst>
          </p:cNvPr>
          <p:cNvSpPr txBox="1"/>
          <p:nvPr/>
        </p:nvSpPr>
        <p:spPr>
          <a:xfrm>
            <a:off x="17687925" y="12420561"/>
            <a:ext cx="10265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solidFill>
                <a:srgbClr val="AE4844"/>
              </a:solidFill>
              <a:effectLst/>
              <a:uFillTx/>
              <a:latin typeface="Georgia" panose="02040502050405020303" pitchFamily="18" charset="0"/>
              <a:sym typeface="Bodoni SvtyTwo ITC TT-Book"/>
            </a:endParaRPr>
          </a:p>
        </p:txBody>
      </p:sp>
    </p:spTree>
    <p:extLst>
      <p:ext uri="{BB962C8B-B14F-4D97-AF65-F5344CB8AC3E}">
        <p14:creationId xmlns:p14="http://schemas.microsoft.com/office/powerpoint/2010/main" val="41538991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linds(horizontal)">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Respected by the best … </a:t>
            </a:r>
            <a:br>
              <a:rPr lang="en-US" dirty="0">
                <a:latin typeface="Garamond" panose="02020404030301010803" pitchFamily="18" charset="0"/>
              </a:rPr>
            </a:br>
            <a:endParaRPr dirty="0">
              <a:latin typeface="Garamond" panose="02020404030301010803" pitchFamily="18" charset="0"/>
            </a:endParaRPr>
          </a:p>
        </p:txBody>
      </p:sp>
      <p:sp>
        <p:nvSpPr>
          <p:cNvPr id="6" name="Woodson Principles Critical Thinking and Discussion Questions">
            <a:extLst>
              <a:ext uri="{FF2B5EF4-FFF2-40B4-BE49-F238E27FC236}">
                <a16:creationId xmlns:a16="http://schemas.microsoft.com/office/drawing/2014/main" id="{43935CD4-7852-B64F-9680-6F2C6BAA0B23}"/>
              </a:ext>
            </a:extLst>
          </p:cNvPr>
          <p:cNvSpPr txBox="1">
            <a:spLocks/>
          </p:cNvSpPr>
          <p:nvPr/>
        </p:nvSpPr>
        <p:spPr>
          <a:xfrm>
            <a:off x="11367319" y="2320162"/>
            <a:ext cx="11327872"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Reeves was held in the highest regard by Judge Parker and other white government officials. </a:t>
            </a:r>
          </a:p>
          <a:p>
            <a:endParaRPr lang="en-US" sz="4000" dirty="0">
              <a:latin typeface="Lato" panose="020F0502020204030203" pitchFamily="34" charset="77"/>
              <a:ea typeface="Lato" panose="020F0502020204030203" pitchFamily="34" charset="0"/>
              <a:cs typeface="Arial" panose="020B0604020202020204" pitchFamily="34" charset="0"/>
            </a:endParaRPr>
          </a:p>
          <a:p>
            <a:r>
              <a:rPr lang="en-US" sz="4000" dirty="0">
                <a:latin typeface="Lato" panose="020F0502020204030203" pitchFamily="34" charset="77"/>
                <a:ea typeface="Lato" panose="020F0502020204030203" pitchFamily="34" charset="0"/>
                <a:cs typeface="Arial" panose="020B0604020202020204" pitchFamily="34" charset="0"/>
              </a:rPr>
              <a:t>Crucially for his success, he also had the trust and friendship of the Five Nations Indians, often partnering with the nations’ native law enforcement, the </a:t>
            </a:r>
            <a:r>
              <a:rPr lang="en-US" sz="4000" dirty="0" err="1">
                <a:latin typeface="Lato" panose="020F0502020204030203" pitchFamily="34" charset="77"/>
                <a:ea typeface="Lato" panose="020F0502020204030203" pitchFamily="34" charset="0"/>
                <a:cs typeface="Arial" panose="020B0604020202020204" pitchFamily="34" charset="0"/>
              </a:rPr>
              <a:t>Lighthorse</a:t>
            </a:r>
            <a:r>
              <a:rPr lang="en-US" sz="4000" dirty="0">
                <a:latin typeface="Lato" panose="020F0502020204030203" pitchFamily="34" charset="77"/>
                <a:ea typeface="Lato" panose="020F0502020204030203" pitchFamily="34" charset="0"/>
                <a:cs typeface="Arial" panose="020B0604020202020204" pitchFamily="34" charset="0"/>
              </a:rPr>
              <a:t> Police, in apprehending suspects. </a:t>
            </a:r>
          </a:p>
          <a:p>
            <a:endParaRPr lang="en-US" sz="4000" dirty="0">
              <a:latin typeface="Lato" panose="020F0502020204030203" pitchFamily="34" charset="77"/>
              <a:ea typeface="Lato" panose="020F0502020204030203" pitchFamily="34" charset="0"/>
              <a:cs typeface="Arial" panose="020B0604020202020204" pitchFamily="34" charset="0"/>
            </a:endParaRPr>
          </a:p>
          <a:p>
            <a:r>
              <a:rPr lang="en-US" sz="4000" dirty="0">
                <a:latin typeface="Lato" panose="020F0502020204030203" pitchFamily="34" charset="77"/>
                <a:ea typeface="Lato" panose="020F0502020204030203" pitchFamily="34" charset="0"/>
                <a:cs typeface="Arial" panose="020B0604020202020204" pitchFamily="34" charset="0"/>
              </a:rPr>
              <a:t>After the Civil War, these nations included emancipated Black men and women who had been enslaved by the Five Nations but were given tribal membership after abolition. </a:t>
            </a:r>
          </a:p>
        </p:txBody>
      </p:sp>
      <p:sp>
        <p:nvSpPr>
          <p:cNvPr id="2" name="Rectangle 1">
            <a:extLst>
              <a:ext uri="{FF2B5EF4-FFF2-40B4-BE49-F238E27FC236}">
                <a16:creationId xmlns:a16="http://schemas.microsoft.com/office/drawing/2014/main" id="{E3D2C9F4-7D71-F442-B374-8E2176CAB64B}"/>
              </a:ext>
            </a:extLst>
          </p:cNvPr>
          <p:cNvSpPr/>
          <p:nvPr/>
        </p:nvSpPr>
        <p:spPr>
          <a:xfrm>
            <a:off x="3513909" y="11466068"/>
            <a:ext cx="7207432" cy="584775"/>
          </a:xfrm>
          <a:prstGeom prst="rect">
            <a:avLst/>
          </a:prstGeom>
        </p:spPr>
        <p:txBody>
          <a:bodyPr wrap="square">
            <a:spAutoFit/>
          </a:bodyPr>
          <a:lstStyle/>
          <a:p>
            <a:pPr algn="ctr"/>
            <a:r>
              <a:rPr lang="en-US" sz="3200" i="1" dirty="0">
                <a:solidFill>
                  <a:schemeClr val="bg2">
                    <a:lumMod val="90000"/>
                  </a:schemeClr>
                </a:solidFill>
                <a:latin typeface="Garamond" panose="02020404030301010803" pitchFamily="18" charset="0"/>
                <a:ea typeface="Lato" panose="020F0502020204030203" pitchFamily="34" charset="0"/>
                <a:cs typeface="Arial" panose="020B0604020202020204" pitchFamily="34" charset="0"/>
              </a:rPr>
              <a:t>Choctaw Nation </a:t>
            </a:r>
            <a:r>
              <a:rPr lang="en-US" sz="3200" i="1" dirty="0" err="1">
                <a:solidFill>
                  <a:schemeClr val="bg2">
                    <a:lumMod val="90000"/>
                  </a:schemeClr>
                </a:solidFill>
                <a:latin typeface="Garamond" panose="02020404030301010803" pitchFamily="18" charset="0"/>
                <a:ea typeface="Lato" panose="020F0502020204030203" pitchFamily="34" charset="0"/>
                <a:cs typeface="Arial" panose="020B0604020202020204" pitchFamily="34" charset="0"/>
              </a:rPr>
              <a:t>Lighthorse</a:t>
            </a:r>
            <a:r>
              <a:rPr lang="en-US" sz="3200" i="1" dirty="0">
                <a:solidFill>
                  <a:schemeClr val="bg2">
                    <a:lumMod val="90000"/>
                  </a:schemeClr>
                </a:solidFill>
                <a:latin typeface="Garamond" panose="02020404030301010803" pitchFamily="18" charset="0"/>
                <a:ea typeface="Lato" panose="020F0502020204030203" pitchFamily="34" charset="0"/>
                <a:cs typeface="Arial" panose="020B0604020202020204" pitchFamily="34" charset="0"/>
              </a:rPr>
              <a:t> policemen, c. 1885.</a:t>
            </a:r>
          </a:p>
        </p:txBody>
      </p:sp>
      <p:pic>
        <p:nvPicPr>
          <p:cNvPr id="7" name="Picture 6">
            <a:extLst>
              <a:ext uri="{FF2B5EF4-FFF2-40B4-BE49-F238E27FC236}">
                <a16:creationId xmlns:a16="http://schemas.microsoft.com/office/drawing/2014/main" id="{310B9EE8-B72A-4597-F451-F855058684BE}"/>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3657600" y="2333088"/>
            <a:ext cx="6920050" cy="9049823"/>
          </a:xfrm>
          <a:prstGeom prst="rect">
            <a:avLst/>
          </a:prstGeom>
          <a:effectLst>
            <a:softEdge rad="63500"/>
          </a:effectLst>
        </p:spPr>
      </p:pic>
    </p:spTree>
    <p:extLst>
      <p:ext uri="{BB962C8B-B14F-4D97-AF65-F5344CB8AC3E}">
        <p14:creationId xmlns:p14="http://schemas.microsoft.com/office/powerpoint/2010/main" val="13259368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animEffect transition="in" filter="dissolve">
                                      <p:cBhvr>
                                        <p:cTn id="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Respected by the best … and worst</a:t>
            </a:r>
            <a:endParaRPr sz="6000" dirty="0">
              <a:latin typeface="Garamond" panose="02020404030301010803" pitchFamily="18" charset="0"/>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1" y="2442488"/>
            <a:ext cx="124968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Reeves also earned the fear and respect of the territory’s outlaws and criminal gangs. In one famous 1883 incident, Reeves was chasing Jim Webb, a white cowboy with a vicious temper who had already been arrested once by Reeves, for the cold-blooded murder of a Black farmer and preacher named William Steward. </a:t>
            </a:r>
          </a:p>
          <a:p>
            <a:endParaRPr lang="en-US" sz="4000" dirty="0">
              <a:latin typeface="Lato" panose="020F0502020204030203" pitchFamily="34" charset="77"/>
              <a:ea typeface="Lato" panose="020F0502020204030203" pitchFamily="34" charset="0"/>
              <a:cs typeface="Arial" panose="020B0604020202020204" pitchFamily="34" charset="0"/>
            </a:endParaRPr>
          </a:p>
          <a:p>
            <a:r>
              <a:rPr lang="en-US" sz="4000" dirty="0">
                <a:latin typeface="Lato" panose="020F0502020204030203" pitchFamily="34" charset="77"/>
                <a:ea typeface="Lato" panose="020F0502020204030203" pitchFamily="34" charset="0"/>
                <a:cs typeface="Arial" panose="020B0604020202020204" pitchFamily="34" charset="0"/>
              </a:rPr>
              <a:t>Webb and Steward had argued after Steward’s </a:t>
            </a:r>
            <a:r>
              <a:rPr lang="en-US" sz="4000" b="1" dirty="0">
                <a:latin typeface="Lato" panose="020F0502020204030203" pitchFamily="34" charset="77"/>
                <a:ea typeface="Lato" panose="020F0502020204030203" pitchFamily="34" charset="0"/>
                <a:cs typeface="Arial" panose="020B0604020202020204" pitchFamily="34" charset="0"/>
              </a:rPr>
              <a:t>controlled burn </a:t>
            </a:r>
            <a:r>
              <a:rPr lang="en-US" sz="4000" dirty="0">
                <a:latin typeface="Lato" panose="020F0502020204030203" pitchFamily="34" charset="77"/>
                <a:ea typeface="Lato" panose="020F0502020204030203" pitchFamily="34" charset="0"/>
                <a:cs typeface="Arial" panose="020B0604020202020204" pitchFamily="34" charset="0"/>
              </a:rPr>
              <a:t>of his fields accidentally spread to the pastures of a neighboring ranch where Webb worked.</a:t>
            </a:r>
          </a:p>
          <a:p>
            <a:endParaRPr lang="en-US" sz="4000" dirty="0">
              <a:latin typeface="Lato" panose="020F0502020204030203" pitchFamily="34" charset="77"/>
              <a:ea typeface="Lato" panose="020F0502020204030203" pitchFamily="34" charset="0"/>
              <a:cs typeface="Arial" panose="020B0604020202020204" pitchFamily="34" charset="0"/>
            </a:endParaRPr>
          </a:p>
          <a:p>
            <a:r>
              <a:rPr lang="en-US" sz="4000" dirty="0">
                <a:latin typeface="Lato" panose="020F0502020204030203" pitchFamily="34" charset="77"/>
                <a:ea typeface="Lato" panose="020F0502020204030203" pitchFamily="34" charset="0"/>
                <a:cs typeface="Arial" panose="020B0604020202020204" pitchFamily="34" charset="0"/>
              </a:rPr>
              <a:t>Webb’s friends posted bail, and he escaped to the Chickasaw nation. But Reeves tracked him down. Webb fled on foot, firing back at Reeves, who pursued on horseback.</a:t>
            </a:r>
          </a:p>
        </p:txBody>
      </p:sp>
      <p:pic>
        <p:nvPicPr>
          <p:cNvPr id="3" name="Picture 2">
            <a:extLst>
              <a:ext uri="{FF2B5EF4-FFF2-40B4-BE49-F238E27FC236}">
                <a16:creationId xmlns:a16="http://schemas.microsoft.com/office/drawing/2014/main" id="{97146441-7D16-3E86-4404-667AE5394CDB}"/>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7830800" y="-73152"/>
            <a:ext cx="7207432" cy="13826747"/>
          </a:xfrm>
          <a:prstGeom prst="rect">
            <a:avLst/>
          </a:prstGeom>
        </p:spPr>
      </p:pic>
      <p:sp>
        <p:nvSpPr>
          <p:cNvPr id="8" name="Rectangle 7">
            <a:extLst>
              <a:ext uri="{FF2B5EF4-FFF2-40B4-BE49-F238E27FC236}">
                <a16:creationId xmlns:a16="http://schemas.microsoft.com/office/drawing/2014/main" id="{6CC16513-4749-2437-1118-857266F34CEA}"/>
              </a:ext>
            </a:extLst>
          </p:cNvPr>
          <p:cNvSpPr/>
          <p:nvPr/>
        </p:nvSpPr>
        <p:spPr>
          <a:xfrm>
            <a:off x="8299938" y="12348591"/>
            <a:ext cx="9109705" cy="584775"/>
          </a:xfrm>
          <a:prstGeom prst="rect">
            <a:avLst/>
          </a:prstGeom>
        </p:spPr>
        <p:txBody>
          <a:bodyPr wrap="square">
            <a:spAutoFit/>
          </a:bodyPr>
          <a:lstStyle/>
          <a:p>
            <a:pPr algn="ctr"/>
            <a:r>
              <a:rPr lang="en-US" sz="3200" i="1" dirty="0">
                <a:solidFill>
                  <a:schemeClr val="bg2">
                    <a:lumMod val="90000"/>
                  </a:schemeClr>
                </a:solidFill>
                <a:latin typeface="Garamond" panose="02020404030301010803" pitchFamily="18" charset="0"/>
                <a:ea typeface="Lato" panose="020F0502020204030203" pitchFamily="34" charset="0"/>
                <a:cs typeface="Arial" panose="020B0604020202020204" pitchFamily="34" charset="0"/>
              </a:rPr>
              <a:t>Bass Reeves monument in Fort Smith, Arkansas.</a:t>
            </a:r>
          </a:p>
        </p:txBody>
      </p:sp>
    </p:spTree>
    <p:extLst>
      <p:ext uri="{BB962C8B-B14F-4D97-AF65-F5344CB8AC3E}">
        <p14:creationId xmlns:p14="http://schemas.microsoft.com/office/powerpoint/2010/main" val="2604960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linds(horizontal)">
                                      <p:cBhvr>
                                        <p:cTn id="7" dur="500"/>
                                        <p:tgtEl>
                                          <p:spTgt spid="5">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4" end="4"/>
                                            </p:txEl>
                                          </p:spTgt>
                                        </p:tgtEl>
                                        <p:attrNameLst>
                                          <p:attrName>style.visibility</p:attrName>
                                        </p:attrNameLst>
                                      </p:cBhvr>
                                      <p:to>
                                        <p:strVal val="visible"/>
                                      </p:to>
                                    </p:set>
                                    <p:animEffect transition="in" filter="blinds(horizontal)">
                                      <p:cBhvr>
                                        <p:cTn id="10"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Respected by the best … and worst</a:t>
            </a:r>
            <a:endParaRPr sz="6000" dirty="0">
              <a:latin typeface="Garamond" panose="02020404030301010803" pitchFamily="18" charset="0"/>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1" y="2400328"/>
            <a:ext cx="1207770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Webb’s bullet took a chunk from the brim of Reeves’ hat. But Reeves was a dead shot with his Winchester, and took Webb down. According to witnesses, Webb’s last words paid tribute to his killer:</a:t>
            </a:r>
          </a:p>
          <a:p>
            <a:br>
              <a:rPr lang="en-US" sz="4000" dirty="0">
                <a:latin typeface="Lato" panose="020F0502020204030203" pitchFamily="34" charset="77"/>
                <a:ea typeface="Lato" panose="020F0502020204030203" pitchFamily="34" charset="0"/>
                <a:cs typeface="Arial" panose="020B0604020202020204" pitchFamily="34" charset="0"/>
              </a:rPr>
            </a:br>
            <a:r>
              <a:rPr lang="en-US" sz="4000" dirty="0">
                <a:latin typeface="Lato" panose="020F0502020204030203" pitchFamily="34" charset="77"/>
                <a:ea typeface="Lato" panose="020F0502020204030203" pitchFamily="34" charset="0"/>
                <a:cs typeface="Arial" panose="020B0604020202020204" pitchFamily="34" charset="0"/>
              </a:rPr>
              <a:t>“Give me your hand, Bass. You are a brave man. </a:t>
            </a:r>
          </a:p>
          <a:p>
            <a:r>
              <a:rPr lang="en-US" sz="4000" dirty="0">
                <a:latin typeface="Lato" panose="020F0502020204030203" pitchFamily="34" charset="77"/>
                <a:ea typeface="Lato" panose="020F0502020204030203" pitchFamily="34" charset="0"/>
                <a:cs typeface="Arial" panose="020B0604020202020204" pitchFamily="34" charset="0"/>
              </a:rPr>
              <a:t>I want you to accept my revolver and scabbard as a present, and you must accept. Take it, for with it </a:t>
            </a:r>
          </a:p>
          <a:p>
            <a:r>
              <a:rPr lang="en-US" sz="4000" dirty="0">
                <a:latin typeface="Lato" panose="020F0502020204030203" pitchFamily="34" charset="77"/>
                <a:ea typeface="Lato" panose="020F0502020204030203" pitchFamily="34" charset="0"/>
                <a:cs typeface="Arial" panose="020B0604020202020204" pitchFamily="34" charset="0"/>
              </a:rPr>
              <a:t>I have killed eleven men, four of them in Indian Territory—and I expected you to make the twelfth.”</a:t>
            </a:r>
          </a:p>
          <a:p>
            <a:br>
              <a:rPr lang="en-US" sz="4000" dirty="0">
                <a:latin typeface="Lato" panose="020F0502020204030203" pitchFamily="34" charset="77"/>
                <a:ea typeface="Lato" panose="020F0502020204030203" pitchFamily="34" charset="0"/>
                <a:cs typeface="Arial" panose="020B0604020202020204" pitchFamily="34" charset="0"/>
              </a:rPr>
            </a:br>
            <a:r>
              <a:rPr lang="en-US" sz="4000" dirty="0">
                <a:latin typeface="Lato" panose="020F0502020204030203" pitchFamily="34" charset="77"/>
                <a:ea typeface="Lato" panose="020F0502020204030203" pitchFamily="34" charset="0"/>
                <a:cs typeface="Arial" panose="020B0604020202020204" pitchFamily="34" charset="0"/>
              </a:rPr>
              <a:t>Reeves later judged Webb “the bravest man I ever saw” among the outlaws he confronted.</a:t>
            </a:r>
          </a:p>
        </p:txBody>
      </p:sp>
      <p:pic>
        <p:nvPicPr>
          <p:cNvPr id="3" name="Picture 2">
            <a:extLst>
              <a:ext uri="{FF2B5EF4-FFF2-40B4-BE49-F238E27FC236}">
                <a16:creationId xmlns:a16="http://schemas.microsoft.com/office/drawing/2014/main" id="{C1FAC2FA-6BCF-2CC2-BAA8-0830880C700E}"/>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9532" t="18947" r="43518" b="9647"/>
          <a:stretch/>
        </p:blipFill>
        <p:spPr>
          <a:xfrm>
            <a:off x="15735300" y="914400"/>
            <a:ext cx="8591549" cy="12782550"/>
          </a:xfrm>
          <a:prstGeom prst="rect">
            <a:avLst/>
          </a:prstGeom>
        </p:spPr>
      </p:pic>
      <p:sp>
        <p:nvSpPr>
          <p:cNvPr id="9" name="TextBox 8">
            <a:extLst>
              <a:ext uri="{FF2B5EF4-FFF2-40B4-BE49-F238E27FC236}">
                <a16:creationId xmlns:a16="http://schemas.microsoft.com/office/drawing/2014/main" id="{4C4944EB-55B5-55B0-788E-8CCB11BF0073}"/>
              </a:ext>
            </a:extLst>
          </p:cNvPr>
          <p:cNvSpPr txBox="1"/>
          <p:nvPr/>
        </p:nvSpPr>
        <p:spPr>
          <a:xfrm>
            <a:off x="3826717" y="11722274"/>
            <a:ext cx="13666755"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sz="3200" i="1" dirty="0">
                <a:solidFill>
                  <a:schemeClr val="bg2">
                    <a:lumMod val="90000"/>
                  </a:schemeClr>
                </a:solidFill>
                <a:latin typeface="Garamond" panose="02020404030301010803" pitchFamily="18" charset="0"/>
                <a:ea typeface="Lato" panose="020F0502020204030203" pitchFamily="34" charset="0"/>
                <a:cs typeface="Arial" panose="020B0604020202020204" pitchFamily="34" charset="0"/>
              </a:rPr>
              <a:t>1941 p</a:t>
            </a:r>
            <a:r>
              <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rPr>
              <a:t>ainting of a gunslinger on the run by Robert G. Harris for </a:t>
            </a:r>
            <a:r>
              <a:rPr kumimoji="0" lang="en-US" sz="3200" b="0"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rPr>
              <a:t>Wild West Weekly, </a:t>
            </a:r>
            <a:r>
              <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rPr>
              <a:t>a “pulp” magazine that published adventure stories set in a sensationalized version of the Old West. </a:t>
            </a:r>
          </a:p>
        </p:txBody>
      </p:sp>
    </p:spTree>
    <p:extLst>
      <p:ext uri="{BB962C8B-B14F-4D97-AF65-F5344CB8AC3E}">
        <p14:creationId xmlns:p14="http://schemas.microsoft.com/office/powerpoint/2010/main" val="305226290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par>
                                <p:cTn id="21" presetID="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fade">
                                      <p:cBhvr>
                                        <p:cTn id="32" dur="500"/>
                                        <p:tgtEl>
                                          <p:spTgt spid="5">
                                            <p:txEl>
                                              <p:pRg st="2" end="2"/>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fade">
                                      <p:cBhvr>
                                        <p:cTn id="35" dur="500"/>
                                        <p:tgtEl>
                                          <p:spTgt spid="5">
                                            <p:txEl>
                                              <p:pRg st="3" end="3"/>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5">
                                            <p:txEl>
                                              <p:pRg st="4" end="4"/>
                                            </p:txEl>
                                          </p:spTgt>
                                        </p:tgtEl>
                                        <p:attrNameLst>
                                          <p:attrName>style.visibility</p:attrName>
                                        </p:attrNameLst>
                                      </p:cBhvr>
                                      <p:to>
                                        <p:strVal val="visible"/>
                                      </p:to>
                                    </p:set>
                                    <p:animEffect transition="in" filter="fade">
                                      <p:cBhvr>
                                        <p:cTn id="38"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Lawman on Trial</a:t>
            </a:r>
            <a:endParaRPr sz="6000" dirty="0">
              <a:latin typeface="Garamond" panose="02020404030301010803" pitchFamily="18" charset="0"/>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434717"/>
            <a:ext cx="17654255"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In January of 1886, Bass Reeves was arrested for the murder of William Leach, an African American posse cook who had traveled with Reeves in April 1884. </a:t>
            </a:r>
          </a:p>
          <a:p>
            <a:endParaRPr lang="en-US" sz="4000" dirty="0">
              <a:latin typeface="Lato" panose="020F0502020204030203" pitchFamily="34" charset="77"/>
              <a:ea typeface="Lato" panose="020F0502020204030203" pitchFamily="34" charset="0"/>
              <a:cs typeface="Arial" panose="020B0604020202020204" pitchFamily="34" charset="0"/>
            </a:endParaRPr>
          </a:p>
          <a:p>
            <a:r>
              <a:rPr lang="en-US" sz="4000" dirty="0">
                <a:latin typeface="Lato" panose="020F0502020204030203" pitchFamily="34" charset="77"/>
                <a:ea typeface="Lato" panose="020F0502020204030203" pitchFamily="34" charset="0"/>
                <a:cs typeface="Arial" panose="020B0604020202020204" pitchFamily="34" charset="0"/>
              </a:rPr>
              <a:t>Witnesses at the time, including Reeves’ nephew, claimed that Bass shot Leach in a tragic accident. His rifle had been loaded with the wrong </a:t>
            </a:r>
            <a:r>
              <a:rPr lang="en-US" sz="4000" b="1" dirty="0">
                <a:latin typeface="Lato" panose="020F0502020204030203" pitchFamily="34" charset="77"/>
                <a:ea typeface="Lato" panose="020F0502020204030203" pitchFamily="34" charset="0"/>
                <a:cs typeface="Arial" panose="020B0604020202020204" pitchFamily="34" charset="0"/>
              </a:rPr>
              <a:t>caliber</a:t>
            </a:r>
            <a:r>
              <a:rPr lang="en-US" sz="4000" dirty="0">
                <a:latin typeface="Lato" panose="020F0502020204030203" pitchFamily="34" charset="77"/>
                <a:ea typeface="Lato" panose="020F0502020204030203" pitchFamily="34" charset="0"/>
                <a:cs typeface="Arial" panose="020B0604020202020204" pitchFamily="34" charset="0"/>
              </a:rPr>
              <a:t> ammunition, and Bass was working to dislodge the round from the chamber when the weapon fired.</a:t>
            </a:r>
          </a:p>
        </p:txBody>
      </p:sp>
      <p:sp>
        <p:nvSpPr>
          <p:cNvPr id="10" name="TextBox 9">
            <a:extLst>
              <a:ext uri="{FF2B5EF4-FFF2-40B4-BE49-F238E27FC236}">
                <a16:creationId xmlns:a16="http://schemas.microsoft.com/office/drawing/2014/main" id="{B5EAD6BC-C8F1-B94A-8B6B-5098A4F510E1}"/>
              </a:ext>
            </a:extLst>
          </p:cNvPr>
          <p:cNvSpPr txBox="1"/>
          <p:nvPr/>
        </p:nvSpPr>
        <p:spPr>
          <a:xfrm>
            <a:off x="6765173" y="12378269"/>
            <a:ext cx="7902761"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rPr>
              <a:t>U.S. Courthouse in Fort Smith, c. 1880</a:t>
            </a:r>
          </a:p>
        </p:txBody>
      </p:sp>
      <p:pic>
        <p:nvPicPr>
          <p:cNvPr id="3" name="Picture 2">
            <a:extLst>
              <a:ext uri="{FF2B5EF4-FFF2-40B4-BE49-F238E27FC236}">
                <a16:creationId xmlns:a16="http://schemas.microsoft.com/office/drawing/2014/main" id="{D115A26C-C747-AFE8-5251-28863F5B93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24880" y="7624840"/>
            <a:ext cx="8581854" cy="5348464"/>
          </a:xfrm>
          <a:prstGeom prst="rect">
            <a:avLst/>
          </a:prstGeom>
        </p:spPr>
      </p:pic>
      <p:sp>
        <p:nvSpPr>
          <p:cNvPr id="7" name="Woodson Principles Critical Thinking and Discussion Questions">
            <a:extLst>
              <a:ext uri="{FF2B5EF4-FFF2-40B4-BE49-F238E27FC236}">
                <a16:creationId xmlns:a16="http://schemas.microsoft.com/office/drawing/2014/main" id="{AC16B53F-5203-58C6-C91C-DC865B67CDA8}"/>
              </a:ext>
            </a:extLst>
          </p:cNvPr>
          <p:cNvSpPr txBox="1">
            <a:spLocks/>
          </p:cNvSpPr>
          <p:nvPr/>
        </p:nvSpPr>
        <p:spPr>
          <a:xfrm>
            <a:off x="3657600" y="7437271"/>
            <a:ext cx="9369792"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Why had these charges only come down nearly two years after the incident? Many observers in the territory saw the prosecution as racially motivated.</a:t>
            </a:r>
          </a:p>
        </p:txBody>
      </p:sp>
    </p:spTree>
    <p:extLst>
      <p:ext uri="{BB962C8B-B14F-4D97-AF65-F5344CB8AC3E}">
        <p14:creationId xmlns:p14="http://schemas.microsoft.com/office/powerpoint/2010/main" val="37293006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Lawman on Trial</a:t>
            </a:r>
            <a:endParaRPr sz="6000" dirty="0">
              <a:latin typeface="Garamond" panose="02020404030301010803" pitchFamily="18" charset="0"/>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201894"/>
            <a:ext cx="1031748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Judge Parker himself presided over the trial, and Reeves was defended by his friend W.H.H. Clayton, who usually served as the district’s chief prosecutor. </a:t>
            </a:r>
          </a:p>
          <a:p>
            <a:br>
              <a:rPr lang="en-US" sz="4000" dirty="0">
                <a:latin typeface="Lato" panose="020F0502020204030203" pitchFamily="34" charset="77"/>
                <a:ea typeface="Lato" panose="020F0502020204030203" pitchFamily="34" charset="0"/>
                <a:cs typeface="Arial" panose="020B0604020202020204" pitchFamily="34" charset="0"/>
              </a:rPr>
            </a:br>
            <a:r>
              <a:rPr lang="en-US" sz="4000" dirty="0">
                <a:latin typeface="Lato" panose="020F0502020204030203" pitchFamily="34" charset="77"/>
                <a:ea typeface="Lato" panose="020F0502020204030203" pitchFamily="34" charset="0"/>
                <a:cs typeface="Arial" panose="020B0604020202020204" pitchFamily="34" charset="0"/>
              </a:rPr>
              <a:t>In October 1887, Reeves was found </a:t>
            </a:r>
            <a:r>
              <a:rPr lang="en-US" sz="4000" i="1" dirty="0">
                <a:latin typeface="Lato" panose="020F0502020204030203" pitchFamily="34" charset="77"/>
                <a:ea typeface="Lato" panose="020F0502020204030203" pitchFamily="34" charset="0"/>
                <a:cs typeface="Arial" panose="020B0604020202020204" pitchFamily="34" charset="0"/>
              </a:rPr>
              <a:t>not guilty</a:t>
            </a:r>
            <a:r>
              <a:rPr lang="en-US" sz="4000" dirty="0">
                <a:latin typeface="Lato" panose="020F0502020204030203" pitchFamily="34" charset="77"/>
                <a:ea typeface="Lato" panose="020F0502020204030203" pitchFamily="34" charset="0"/>
                <a:cs typeface="Arial" panose="020B0604020202020204" pitchFamily="34" charset="0"/>
              </a:rPr>
              <a:t>. The jury did not find most of the prosecution’s evidence </a:t>
            </a:r>
            <a:r>
              <a:rPr lang="en-US" sz="4000" b="1" dirty="0">
                <a:latin typeface="Lato" panose="020F0502020204030203" pitchFamily="34" charset="77"/>
                <a:ea typeface="Lato" panose="020F0502020204030203" pitchFamily="34" charset="0"/>
                <a:cs typeface="Arial" panose="020B0604020202020204" pitchFamily="34" charset="0"/>
              </a:rPr>
              <a:t>credible</a:t>
            </a:r>
            <a:r>
              <a:rPr lang="en-US" sz="4000" dirty="0">
                <a:latin typeface="Lato" panose="020F0502020204030203" pitchFamily="34" charset="77"/>
                <a:ea typeface="Lato" panose="020F0502020204030203" pitchFamily="34" charset="0"/>
                <a:cs typeface="Arial" panose="020B0604020202020204" pitchFamily="34" charset="0"/>
              </a:rPr>
              <a:t>; one key witness was James Grayson, a man Reeves had arrested for attempted murder and taken prisoner; another was James’ wife, Mary. </a:t>
            </a:r>
          </a:p>
        </p:txBody>
      </p:sp>
      <p:sp>
        <p:nvSpPr>
          <p:cNvPr id="6" name="TextBox 5">
            <a:extLst>
              <a:ext uri="{FF2B5EF4-FFF2-40B4-BE49-F238E27FC236}">
                <a16:creationId xmlns:a16="http://schemas.microsoft.com/office/drawing/2014/main" id="{9BE44E73-F798-F147-858E-2ECC15371B99}"/>
              </a:ext>
            </a:extLst>
          </p:cNvPr>
          <p:cNvSpPr txBox="1"/>
          <p:nvPr/>
        </p:nvSpPr>
        <p:spPr>
          <a:xfrm>
            <a:off x="8816342" y="10970367"/>
            <a:ext cx="5647890"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sz="3200" i="1" dirty="0">
                <a:solidFill>
                  <a:schemeClr val="bg2">
                    <a:lumMod val="90000"/>
                  </a:schemeClr>
                </a:solidFill>
                <a:latin typeface="Garamond" panose="02020404030301010803" pitchFamily="18" charset="0"/>
              </a:rPr>
              <a:t>Judge Parker in the late 1880s, about a decade before his death in 1896.</a:t>
            </a:r>
            <a:endPar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endParaRPr>
          </a:p>
        </p:txBody>
      </p:sp>
      <p:pic>
        <p:nvPicPr>
          <p:cNvPr id="3" name="Picture 2">
            <a:extLst>
              <a:ext uri="{FF2B5EF4-FFF2-40B4-BE49-F238E27FC236}">
                <a16:creationId xmlns:a16="http://schemas.microsoft.com/office/drawing/2014/main" id="{1FFFF644-2B2F-8B3C-F38B-A7D111E512AA}"/>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5148891" y="1807809"/>
            <a:ext cx="7952614" cy="10250035"/>
          </a:xfrm>
          <a:prstGeom prst="rect">
            <a:avLst/>
          </a:prstGeom>
        </p:spPr>
      </p:pic>
    </p:spTree>
    <p:extLst>
      <p:ext uri="{BB962C8B-B14F-4D97-AF65-F5344CB8AC3E}">
        <p14:creationId xmlns:p14="http://schemas.microsoft.com/office/powerpoint/2010/main" val="3769432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dissolve">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Lawman on Trial</a:t>
            </a:r>
            <a:endParaRPr sz="6000" dirty="0">
              <a:latin typeface="Garamond" panose="02020404030301010803" pitchFamily="18" charset="0"/>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351053"/>
            <a:ext cx="85344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The jury also concluded that Reeves had tried everything to save Leach’s life after the shooting. </a:t>
            </a:r>
          </a:p>
          <a:p>
            <a:br>
              <a:rPr lang="en-US" sz="4000" dirty="0">
                <a:latin typeface="Lato" panose="020F0502020204030203" pitchFamily="34" charset="77"/>
                <a:ea typeface="Lato" panose="020F0502020204030203" pitchFamily="34" charset="0"/>
                <a:cs typeface="Arial" panose="020B0604020202020204" pitchFamily="34" charset="0"/>
              </a:rPr>
            </a:br>
            <a:r>
              <a:rPr lang="en-US" sz="4000" dirty="0">
                <a:latin typeface="Lato" panose="020F0502020204030203" pitchFamily="34" charset="77"/>
                <a:ea typeface="Lato" panose="020F0502020204030203" pitchFamily="34" charset="0"/>
                <a:cs typeface="Arial" panose="020B0604020202020204" pitchFamily="34" charset="0"/>
              </a:rPr>
              <a:t>Despite this </a:t>
            </a:r>
            <a:r>
              <a:rPr lang="en-US" sz="4000" b="1" dirty="0">
                <a:latin typeface="Lato" panose="020F0502020204030203" pitchFamily="34" charset="77"/>
                <a:ea typeface="Lato" panose="020F0502020204030203" pitchFamily="34" charset="0"/>
                <a:cs typeface="Arial" panose="020B0604020202020204" pitchFamily="34" charset="0"/>
              </a:rPr>
              <a:t>exoneration</a:t>
            </a:r>
            <a:r>
              <a:rPr lang="en-US" sz="4000" dirty="0">
                <a:latin typeface="Lato" panose="020F0502020204030203" pitchFamily="34" charset="77"/>
                <a:ea typeface="Lato" panose="020F0502020204030203" pitchFamily="34" charset="0"/>
                <a:cs typeface="Arial" panose="020B0604020202020204" pitchFamily="34" charset="0"/>
              </a:rPr>
              <a:t>, the trial took a heavy toll on Reeves. </a:t>
            </a:r>
          </a:p>
          <a:p>
            <a:endParaRPr lang="en-US" sz="4000" dirty="0">
              <a:latin typeface="Lato" panose="020F0502020204030203" pitchFamily="34" charset="77"/>
              <a:ea typeface="Lato" panose="020F0502020204030203" pitchFamily="34" charset="0"/>
              <a:cs typeface="Arial" panose="020B0604020202020204" pitchFamily="34" charset="0"/>
            </a:endParaRPr>
          </a:p>
          <a:p>
            <a:r>
              <a:rPr lang="en-US" sz="4000" dirty="0">
                <a:latin typeface="Lato" panose="020F0502020204030203" pitchFamily="34" charset="77"/>
                <a:ea typeface="Lato" panose="020F0502020204030203" pitchFamily="34" charset="0"/>
                <a:cs typeface="Arial" panose="020B0604020202020204" pitchFamily="34" charset="0"/>
              </a:rPr>
              <a:t>He had spent six months in jail. The cost of his legal defense had left him nearly bankrupt, and he was forced to sell his farm. </a:t>
            </a:r>
          </a:p>
        </p:txBody>
      </p:sp>
      <p:sp>
        <p:nvSpPr>
          <p:cNvPr id="6" name="TextBox 5">
            <a:extLst>
              <a:ext uri="{FF2B5EF4-FFF2-40B4-BE49-F238E27FC236}">
                <a16:creationId xmlns:a16="http://schemas.microsoft.com/office/drawing/2014/main" id="{9BE44E73-F798-F147-858E-2ECC15371B99}"/>
              </a:ext>
            </a:extLst>
          </p:cNvPr>
          <p:cNvSpPr txBox="1"/>
          <p:nvPr/>
        </p:nvSpPr>
        <p:spPr>
          <a:xfrm>
            <a:off x="13496968" y="8925767"/>
            <a:ext cx="10232187" cy="15799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sz="3200" i="1" dirty="0">
                <a:solidFill>
                  <a:schemeClr val="bg2">
                    <a:lumMod val="90000"/>
                  </a:schemeClr>
                </a:solidFill>
                <a:latin typeface="Garamond" panose="02020404030301010803" pitchFamily="18" charset="0"/>
              </a:rPr>
              <a:t>Posse of lawmen protecting a train near Muskogee (then Indian Territory, now Oklahoma), c. 1900. On the far left is the famous Deputy Marshal Bud Ledbetter; in the boxcar doorway is Bass Reeves. </a:t>
            </a:r>
            <a:endPar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endParaRPr>
          </a:p>
        </p:txBody>
      </p:sp>
      <p:pic>
        <p:nvPicPr>
          <p:cNvPr id="7" name="Picture 6">
            <a:extLst>
              <a:ext uri="{FF2B5EF4-FFF2-40B4-BE49-F238E27FC236}">
                <a16:creationId xmlns:a16="http://schemas.microsoft.com/office/drawing/2014/main" id="{6B13481E-89D9-A34F-CFE1-4FED267D2496}"/>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496968" y="2008956"/>
            <a:ext cx="10232187" cy="6662166"/>
          </a:xfrm>
          <a:prstGeom prst="rect">
            <a:avLst/>
          </a:prstGeom>
          <a:effectLst>
            <a:softEdge rad="60371"/>
          </a:effectLst>
        </p:spPr>
      </p:pic>
    </p:spTree>
    <p:extLst>
      <p:ext uri="{BB962C8B-B14F-4D97-AF65-F5344CB8AC3E}">
        <p14:creationId xmlns:p14="http://schemas.microsoft.com/office/powerpoint/2010/main" val="3742630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par>
                                <p:cTn id="8" presetID="3" presetClass="entr" presetSubtype="10" fill="hold" nodeType="withEffect">
                                  <p:stCondLst>
                                    <p:cond delay="500"/>
                                  </p:stCondLst>
                                  <p:childTnLst>
                                    <p:set>
                                      <p:cBhvr>
                                        <p:cTn id="9" dur="1" fill="hold">
                                          <p:stCondLst>
                                            <p:cond delay="0"/>
                                          </p:stCondLst>
                                        </p:cTn>
                                        <p:tgtEl>
                                          <p:spTgt spid="5">
                                            <p:txEl>
                                              <p:pRg st="3" end="3"/>
                                            </p:txEl>
                                          </p:spTgt>
                                        </p:tgtEl>
                                        <p:attrNameLst>
                                          <p:attrName>style.visibility</p:attrName>
                                        </p:attrNameLst>
                                      </p:cBhvr>
                                      <p:to>
                                        <p:strVal val="visible"/>
                                      </p:to>
                                    </p:set>
                                    <p:animEffect transition="in" filter="blinds(horizontal)">
                                      <p:cBhvr>
                                        <p:cTn id="10"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A  Family  Tragedy</a:t>
            </a:r>
            <a:endParaRPr sz="6000" dirty="0">
              <a:latin typeface="Garamond" panose="02020404030301010803" pitchFamily="18" charset="0"/>
            </a:endParaRPr>
          </a:p>
        </p:txBody>
      </p:sp>
      <p:sp>
        <p:nvSpPr>
          <p:cNvPr id="2" name="Rectangle 1">
            <a:extLst>
              <a:ext uri="{FF2B5EF4-FFF2-40B4-BE49-F238E27FC236}">
                <a16:creationId xmlns:a16="http://schemas.microsoft.com/office/drawing/2014/main" id="{EAF220FF-044E-AC4B-849D-37BF1DEA4909}"/>
              </a:ext>
            </a:extLst>
          </p:cNvPr>
          <p:cNvSpPr/>
          <p:nvPr/>
        </p:nvSpPr>
        <p:spPr>
          <a:xfrm>
            <a:off x="3657600" y="3020642"/>
            <a:ext cx="7873925" cy="7294305"/>
          </a:xfrm>
          <a:prstGeom prst="rect">
            <a:avLst/>
          </a:prstGeom>
        </p:spPr>
        <p:txBody>
          <a:bodyPr wrap="square">
            <a:spAutoFit/>
          </a:bodyPr>
          <a:lstStyle/>
          <a:p>
            <a:r>
              <a:rPr lang="en-US" sz="3900" dirty="0">
                <a:latin typeface="Lato" panose="020F0502020204030203" pitchFamily="34" charset="0"/>
              </a:rPr>
              <a:t>One of the saddest episodes in Reeves’ life began in 1902 when his son, Bennie, shot and killed his own wife during an argument. Bennie went on the run, swearing he would not be taken alive. </a:t>
            </a:r>
          </a:p>
          <a:p>
            <a:endParaRPr lang="en-US" sz="3900" dirty="0">
              <a:latin typeface="Lato" panose="020F0502020204030203" pitchFamily="34" charset="0"/>
            </a:endParaRPr>
          </a:p>
          <a:p>
            <a:r>
              <a:rPr lang="en-US" sz="3900" dirty="0">
                <a:latin typeface="Lato" panose="020F0502020204030203" pitchFamily="34" charset="0"/>
              </a:rPr>
              <a:t>Bass insisted on serving the warrant so that he could persuade Bennie to surrender. Bass Reeves arrested his own son and brought him back to Muskogee for trial. </a:t>
            </a:r>
          </a:p>
        </p:txBody>
      </p:sp>
      <p:pic>
        <p:nvPicPr>
          <p:cNvPr id="6" name="Picture 5">
            <a:extLst>
              <a:ext uri="{FF2B5EF4-FFF2-40B4-BE49-F238E27FC236}">
                <a16:creationId xmlns:a16="http://schemas.microsoft.com/office/drawing/2014/main" id="{4E4EF2AD-3AB8-AA4D-94BC-B2B06B4157D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581130" y="3020642"/>
            <a:ext cx="11137852" cy="6486881"/>
          </a:xfrm>
          <a:prstGeom prst="rect">
            <a:avLst/>
          </a:prstGeom>
        </p:spPr>
      </p:pic>
      <p:sp>
        <p:nvSpPr>
          <p:cNvPr id="7" name="TextBox 6">
            <a:extLst>
              <a:ext uri="{FF2B5EF4-FFF2-40B4-BE49-F238E27FC236}">
                <a16:creationId xmlns:a16="http://schemas.microsoft.com/office/drawing/2014/main" id="{C1231A56-23F5-3949-A07E-4A6E03589D6C}"/>
              </a:ext>
            </a:extLst>
          </p:cNvPr>
          <p:cNvSpPr txBox="1"/>
          <p:nvPr/>
        </p:nvSpPr>
        <p:spPr>
          <a:xfrm>
            <a:off x="10907059" y="9918515"/>
            <a:ext cx="9073641"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sz="3200" i="1" dirty="0">
                <a:solidFill>
                  <a:schemeClr val="bg2">
                    <a:lumMod val="90000"/>
                  </a:schemeClr>
                </a:solidFill>
                <a:latin typeface="Garamond" panose="02020404030301010803" pitchFamily="18" charset="0"/>
              </a:rPr>
              <a:t>Bennie Reeves after his arrest.</a:t>
            </a:r>
            <a:endParaRPr kumimoji="0" lang="en-US" sz="320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42921867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dissolve">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A  Family  Tragedy</a:t>
            </a:r>
            <a:endParaRPr sz="6000" dirty="0">
              <a:latin typeface="Garamond" panose="02020404030301010803" pitchFamily="18" charset="0"/>
            </a:endParaRPr>
          </a:p>
        </p:txBody>
      </p:sp>
      <p:sp>
        <p:nvSpPr>
          <p:cNvPr id="2" name="Rectangle 1">
            <a:extLst>
              <a:ext uri="{FF2B5EF4-FFF2-40B4-BE49-F238E27FC236}">
                <a16:creationId xmlns:a16="http://schemas.microsoft.com/office/drawing/2014/main" id="{EAF220FF-044E-AC4B-849D-37BF1DEA4909}"/>
              </a:ext>
            </a:extLst>
          </p:cNvPr>
          <p:cNvSpPr/>
          <p:nvPr/>
        </p:nvSpPr>
        <p:spPr>
          <a:xfrm>
            <a:off x="3657600" y="2349283"/>
            <a:ext cx="8534400" cy="5493812"/>
          </a:xfrm>
          <a:prstGeom prst="rect">
            <a:avLst/>
          </a:prstGeom>
        </p:spPr>
        <p:txBody>
          <a:bodyPr wrap="square">
            <a:spAutoFit/>
          </a:bodyPr>
          <a:lstStyle/>
          <a:p>
            <a:r>
              <a:rPr lang="en-US" sz="3900" dirty="0">
                <a:latin typeface="Lato" panose="020F0502020204030203" pitchFamily="34" charset="0"/>
              </a:rPr>
              <a:t>Even with a family member involved, Reeves put his oath to uphold the law above personal feelings. </a:t>
            </a:r>
          </a:p>
          <a:p>
            <a:endParaRPr lang="en-US" sz="3900" dirty="0">
              <a:latin typeface="Lato" panose="020F0502020204030203" pitchFamily="34" charset="0"/>
            </a:endParaRPr>
          </a:p>
          <a:p>
            <a:r>
              <a:rPr lang="en-US" sz="3900" dirty="0">
                <a:latin typeface="Lato" panose="020F0502020204030203" pitchFamily="34" charset="0"/>
              </a:rPr>
              <a:t>In 1903, Bennie was convicted and sentenced to life in prison at Fort Leavenworth, Kansas – though his sentence was </a:t>
            </a:r>
            <a:r>
              <a:rPr lang="en-US" sz="3900" b="1" dirty="0">
                <a:latin typeface="Lato" panose="020F0502020204030203" pitchFamily="34" charset="0"/>
              </a:rPr>
              <a:t>commuted</a:t>
            </a:r>
            <a:r>
              <a:rPr lang="en-US" sz="3900" dirty="0">
                <a:latin typeface="Lato" panose="020F0502020204030203" pitchFamily="34" charset="0"/>
              </a:rPr>
              <a:t> in 1914, a few years after his father died.</a:t>
            </a:r>
          </a:p>
        </p:txBody>
      </p:sp>
      <p:sp>
        <p:nvSpPr>
          <p:cNvPr id="7" name="TextBox 6">
            <a:extLst>
              <a:ext uri="{FF2B5EF4-FFF2-40B4-BE49-F238E27FC236}">
                <a16:creationId xmlns:a16="http://schemas.microsoft.com/office/drawing/2014/main" id="{C1231A56-23F5-3949-A07E-4A6E03589D6C}"/>
              </a:ext>
            </a:extLst>
          </p:cNvPr>
          <p:cNvSpPr txBox="1"/>
          <p:nvPr/>
        </p:nvSpPr>
        <p:spPr>
          <a:xfrm>
            <a:off x="13934342" y="11763828"/>
            <a:ext cx="8660384"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sz="3200" i="1" dirty="0">
                <a:solidFill>
                  <a:schemeClr val="bg2">
                    <a:lumMod val="90000"/>
                  </a:schemeClr>
                </a:solidFill>
                <a:latin typeface="Garamond" panose="02020404030301010803" pitchFamily="18" charset="0"/>
              </a:rPr>
              <a:t>The U.S. Penitentiary at Fort Leavenworth</a:t>
            </a:r>
            <a:r>
              <a:rPr lang="en-US" i="1" dirty="0">
                <a:solidFill>
                  <a:schemeClr val="bg2">
                    <a:lumMod val="90000"/>
                  </a:schemeClr>
                </a:solidFill>
                <a:latin typeface="Garamond" panose="02020404030301010803" pitchFamily="18" charset="0"/>
              </a:rPr>
              <a:t>. </a:t>
            </a:r>
            <a:endParaRPr kumimoji="0" lang="en-US" sz="28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endParaRPr>
          </a:p>
        </p:txBody>
      </p:sp>
      <p:pic>
        <p:nvPicPr>
          <p:cNvPr id="4" name="Picture 3">
            <a:extLst>
              <a:ext uri="{FF2B5EF4-FFF2-40B4-BE49-F238E27FC236}">
                <a16:creationId xmlns:a16="http://schemas.microsoft.com/office/drawing/2014/main" id="{6B39684A-5B8E-77E5-9024-CF5701E575AD}"/>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184534" y="4792670"/>
            <a:ext cx="10160000" cy="6769100"/>
          </a:xfrm>
          <a:prstGeom prst="rect">
            <a:avLst/>
          </a:prstGeom>
        </p:spPr>
      </p:pic>
    </p:spTree>
    <p:extLst>
      <p:ext uri="{BB962C8B-B14F-4D97-AF65-F5344CB8AC3E}">
        <p14:creationId xmlns:p14="http://schemas.microsoft.com/office/powerpoint/2010/main" val="23731188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1907: Oklahoma statehood – and segregation</a:t>
            </a:r>
            <a:endParaRPr sz="6000" dirty="0">
              <a:latin typeface="Garamond" panose="02020404030301010803" pitchFamily="18" charset="0"/>
            </a:endParaRPr>
          </a:p>
        </p:txBody>
      </p:sp>
      <p:sp>
        <p:nvSpPr>
          <p:cNvPr id="2" name="Rectangle 1">
            <a:extLst>
              <a:ext uri="{FF2B5EF4-FFF2-40B4-BE49-F238E27FC236}">
                <a16:creationId xmlns:a16="http://schemas.microsoft.com/office/drawing/2014/main" id="{EAF220FF-044E-AC4B-849D-37BF1DEA4909}"/>
              </a:ext>
            </a:extLst>
          </p:cNvPr>
          <p:cNvSpPr/>
          <p:nvPr/>
        </p:nvSpPr>
        <p:spPr>
          <a:xfrm>
            <a:off x="3798919" y="7784842"/>
            <a:ext cx="18299080" cy="5016758"/>
          </a:xfrm>
          <a:prstGeom prst="rect">
            <a:avLst/>
          </a:prstGeom>
        </p:spPr>
        <p:txBody>
          <a:bodyPr wrap="square">
            <a:spAutoFit/>
          </a:bodyPr>
          <a:lstStyle/>
          <a:p>
            <a:r>
              <a:rPr lang="en-US" sz="4000" dirty="0">
                <a:latin typeface="Lato" panose="020F0502020204030203" pitchFamily="34" charset="0"/>
              </a:rPr>
              <a:t>A tragic irony of the achievements of African American lawmen like Reeves – over 50 served among the hundreds of marshals under Judge Parker – is that they helped build the stability necessary for Oklahoma statehood. But the new state’s constitution established segregation. </a:t>
            </a:r>
          </a:p>
          <a:p>
            <a:endParaRPr lang="en-US" sz="4000" dirty="0">
              <a:latin typeface="Lato" panose="020F0502020204030203" pitchFamily="34" charset="0"/>
            </a:endParaRPr>
          </a:p>
          <a:p>
            <a:r>
              <a:rPr lang="en-US" sz="4000" dirty="0">
                <a:latin typeface="Lato" panose="020F0502020204030203" pitchFamily="34" charset="0"/>
              </a:rPr>
              <a:t>Men like Reeves, who inhabited many cultures and had the power to arrest and even kill </a:t>
            </a:r>
            <a:r>
              <a:rPr lang="en-US" sz="4000" b="1" dirty="0">
                <a:latin typeface="Lato" panose="020F0502020204030203" pitchFamily="34" charset="0"/>
              </a:rPr>
              <a:t>desperadoes</a:t>
            </a:r>
            <a:r>
              <a:rPr lang="en-US" sz="4000" dirty="0">
                <a:latin typeface="Lato" panose="020F0502020204030203" pitchFamily="34" charset="0"/>
              </a:rPr>
              <a:t> of all races, helped tame the “wild west.” Now, they were pushed aside by white settlers who reaped the benefits.</a:t>
            </a:r>
            <a:endParaRPr lang="en-US" sz="3900" dirty="0">
              <a:latin typeface="Lato" panose="020F0502020204030203" pitchFamily="34" charset="0"/>
              <a:ea typeface="Lato" panose="020F0502020204030203" pitchFamily="34" charset="0"/>
              <a:cs typeface="Lato" panose="020F0502020204030203" pitchFamily="34" charset="0"/>
            </a:endParaRPr>
          </a:p>
        </p:txBody>
      </p:sp>
      <p:pic>
        <p:nvPicPr>
          <p:cNvPr id="4" name="Picture 3">
            <a:extLst>
              <a:ext uri="{FF2B5EF4-FFF2-40B4-BE49-F238E27FC236}">
                <a16:creationId xmlns:a16="http://schemas.microsoft.com/office/drawing/2014/main" id="{F740A255-92AF-5527-FBC2-241B854458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9026" y="2550125"/>
            <a:ext cx="10138867" cy="4828032"/>
          </a:xfrm>
          <a:prstGeom prst="rect">
            <a:avLst/>
          </a:prstGeom>
        </p:spPr>
      </p:pic>
    </p:spTree>
    <p:extLst>
      <p:ext uri="{BB962C8B-B14F-4D97-AF65-F5344CB8AC3E}">
        <p14:creationId xmlns:p14="http://schemas.microsoft.com/office/powerpoint/2010/main" val="19332287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1907: Oklahoma statehood – and segregation</a:t>
            </a:r>
            <a:endParaRPr sz="6000" dirty="0">
              <a:latin typeface="Garamond" panose="02020404030301010803" pitchFamily="18" charset="0"/>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9301363"/>
            <a:ext cx="182990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Around 1900, in an act practically unheard of even during Reconstruction, Reeves arrested a white landowner for murder, for his role in the lynching of a mixed-race couple. But after Oklahoma joined the union in 1907, Black law enforcement officers were forbidden from policing whites.</a:t>
            </a:r>
          </a:p>
          <a:p>
            <a:br>
              <a:rPr lang="en-US" sz="4000" dirty="0">
                <a:ea typeface="Lato" panose="020F0502020204030203" pitchFamily="34" charset="0"/>
                <a:cs typeface="Arial" panose="020B0604020202020204" pitchFamily="34" charset="0"/>
              </a:rPr>
            </a:br>
            <a:endParaRPr lang="en-US" sz="4000" dirty="0">
              <a:latin typeface="Lato" panose="020F0502020204030203" pitchFamily="34" charset="77"/>
              <a:ea typeface="Lato" panose="020F0502020204030203" pitchFamily="34" charset="0"/>
              <a:cs typeface="Arial" panose="020B0604020202020204" pitchFamily="34" charset="0"/>
            </a:endParaRPr>
          </a:p>
        </p:txBody>
      </p:sp>
      <p:pic>
        <p:nvPicPr>
          <p:cNvPr id="4" name="Picture 3">
            <a:extLst>
              <a:ext uri="{FF2B5EF4-FFF2-40B4-BE49-F238E27FC236}">
                <a16:creationId xmlns:a16="http://schemas.microsoft.com/office/drawing/2014/main" id="{09F3F808-1180-C8CB-6585-AD23B2FBC8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5189" y="2614857"/>
            <a:ext cx="14793622" cy="5043280"/>
          </a:xfrm>
          <a:prstGeom prst="rect">
            <a:avLst/>
          </a:prstGeom>
        </p:spPr>
      </p:pic>
      <p:sp>
        <p:nvSpPr>
          <p:cNvPr id="6" name="TextBox 5">
            <a:extLst>
              <a:ext uri="{FF2B5EF4-FFF2-40B4-BE49-F238E27FC236}">
                <a16:creationId xmlns:a16="http://schemas.microsoft.com/office/drawing/2014/main" id="{C2DA93D6-FF2E-B42F-F83C-6415CC7C18CB}"/>
              </a:ext>
            </a:extLst>
          </p:cNvPr>
          <p:cNvSpPr txBox="1"/>
          <p:nvPr/>
        </p:nvSpPr>
        <p:spPr>
          <a:xfrm>
            <a:off x="4795189" y="8173313"/>
            <a:ext cx="14793622"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sz="3200" i="1" dirty="0">
                <a:solidFill>
                  <a:schemeClr val="bg2">
                    <a:lumMod val="90000"/>
                  </a:schemeClr>
                </a:solidFill>
                <a:latin typeface="Garamond" panose="02020404030301010803" pitchFamily="18" charset="0"/>
              </a:rPr>
              <a:t>Bass Reeves (far left) and three other African American officers on the Muskogee police force, c. 1900.</a:t>
            </a:r>
            <a:endPar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2155943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8EB6950-EE6C-4583-83AB-9CE6294270D1}"/>
              </a:ext>
            </a:extLst>
          </p:cNvPr>
          <p:cNvPicPr>
            <a:picLocks noChangeAspect="1"/>
          </p:cNvPicPr>
          <p:nvPr/>
        </p:nvPicPr>
        <p:blipFill rotWithShape="1">
          <a:blip r:embed="rId3" cstate="email">
            <a:alphaModFix amt="84000"/>
            <a:extLst>
              <a:ext uri="{28A0092B-C50C-407E-A947-70E740481C1C}">
                <a14:useLocalDpi xmlns:a14="http://schemas.microsoft.com/office/drawing/2010/main" val="0"/>
              </a:ext>
            </a:extLst>
          </a:blip>
          <a:srcRect/>
          <a:stretch/>
        </p:blipFill>
        <p:spPr>
          <a:xfrm>
            <a:off x="2486025" y="3090166"/>
            <a:ext cx="9451501" cy="10757140"/>
          </a:xfrm>
          <a:prstGeom prst="rect">
            <a:avLst/>
          </a:prstGeom>
          <a:effectLst>
            <a:softEdge rad="65212"/>
          </a:effectLst>
        </p:spPr>
      </p:pic>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Shootout in the Cherokee Nation</a:t>
            </a:r>
            <a:br>
              <a:rPr lang="en-US" sz="7200" dirty="0">
                <a:latin typeface="Garamond" panose="02020404030301010803" pitchFamily="18" charset="0"/>
              </a:rPr>
            </a:br>
            <a:br>
              <a:rPr lang="en-US" dirty="0">
                <a:latin typeface="Garamond" panose="02020404030301010803" pitchFamily="18" charset="0"/>
              </a:rPr>
            </a:br>
            <a:endParaRPr dirty="0">
              <a:latin typeface="Garamond" panose="02020404030301010803" pitchFamily="18" charset="0"/>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98920" y="2559064"/>
            <a:ext cx="11080293"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br>
              <a:rPr lang="en-US" sz="4000" dirty="0">
                <a:ea typeface="Lato" panose="020F0502020204030203" pitchFamily="34" charset="0"/>
                <a:cs typeface="Arial" panose="020B0604020202020204" pitchFamily="34" charset="0"/>
              </a:rPr>
            </a:br>
            <a:endParaRPr lang="en-US" sz="3900" dirty="0">
              <a:ea typeface="Lato" panose="020F0502020204030203" pitchFamily="34" charset="0"/>
              <a:cs typeface="Arial" panose="020B0604020202020204" pitchFamily="34" charset="0"/>
            </a:endParaRPr>
          </a:p>
        </p:txBody>
      </p:sp>
      <p:sp>
        <p:nvSpPr>
          <p:cNvPr id="4" name="TextBox 3">
            <a:extLst>
              <a:ext uri="{FF2B5EF4-FFF2-40B4-BE49-F238E27FC236}">
                <a16:creationId xmlns:a16="http://schemas.microsoft.com/office/drawing/2014/main" id="{88040FC1-E2C6-894F-9230-742AEA90B85F}"/>
              </a:ext>
            </a:extLst>
          </p:cNvPr>
          <p:cNvSpPr txBox="1"/>
          <p:nvPr/>
        </p:nvSpPr>
        <p:spPr>
          <a:xfrm>
            <a:off x="17687925" y="12420561"/>
            <a:ext cx="10265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solidFill>
                <a:srgbClr val="AE4844"/>
              </a:solidFill>
              <a:effectLst/>
              <a:uFillTx/>
              <a:latin typeface="Georgia" panose="02040502050405020303" pitchFamily="18" charset="0"/>
              <a:sym typeface="Bodoni SvtyTwo ITC TT-Book"/>
            </a:endParaRPr>
          </a:p>
        </p:txBody>
      </p:sp>
      <p:sp>
        <p:nvSpPr>
          <p:cNvPr id="8" name="Woodson Principles Critical Thinking and Discussion Questions">
            <a:extLst>
              <a:ext uri="{FF2B5EF4-FFF2-40B4-BE49-F238E27FC236}">
                <a16:creationId xmlns:a16="http://schemas.microsoft.com/office/drawing/2014/main" id="{5EEACB8C-3A8C-BF44-97A3-B1265BC759E1}"/>
              </a:ext>
            </a:extLst>
          </p:cNvPr>
          <p:cNvSpPr txBox="1">
            <a:spLocks/>
          </p:cNvSpPr>
          <p:nvPr/>
        </p:nvSpPr>
        <p:spPr>
          <a:xfrm>
            <a:off x="12684248" y="2631440"/>
            <a:ext cx="1011001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Bass Reeves was hard not to notice, even in the wind and rain: standing well over six feet, wearing a black cowboy hat and sporting a long walrus mustache, Reeves was the first Black man to be sworn in as a U.S. Marshal west of the Mississippi River. </a:t>
            </a:r>
          </a:p>
          <a:p>
            <a:endParaRPr lang="en-US" sz="4000" dirty="0">
              <a:latin typeface="Lato" panose="020F0502020204030203" pitchFamily="34" charset="77"/>
              <a:ea typeface="Lato" panose="020F0502020204030203" pitchFamily="34" charset="0"/>
              <a:cs typeface="Arial" panose="020B0604020202020204" pitchFamily="34" charset="0"/>
            </a:endParaRPr>
          </a:p>
          <a:p>
            <a:r>
              <a:rPr lang="en-US" sz="4000" dirty="0">
                <a:latin typeface="Lato" panose="020F0502020204030203" pitchFamily="34" charset="77"/>
                <a:ea typeface="Lato" panose="020F0502020204030203" pitchFamily="34" charset="0"/>
                <a:cs typeface="Arial" panose="020B0604020202020204" pitchFamily="34" charset="0"/>
              </a:rPr>
              <a:t>He was known to be fair and good-tempered – unless he was forced to defend himself. </a:t>
            </a:r>
          </a:p>
          <a:p>
            <a:endParaRPr lang="en-US" sz="4000" dirty="0">
              <a:latin typeface="Lato" panose="020F0502020204030203" pitchFamily="34" charset="77"/>
              <a:ea typeface="Lato" panose="020F0502020204030203" pitchFamily="34" charset="0"/>
              <a:cs typeface="Arial" panose="020B0604020202020204" pitchFamily="34" charset="0"/>
            </a:endParaRPr>
          </a:p>
          <a:p>
            <a:r>
              <a:rPr lang="en-US" sz="4000" dirty="0">
                <a:latin typeface="Lato" panose="020F0502020204030203" pitchFamily="34" charset="77"/>
                <a:ea typeface="Lato" panose="020F0502020204030203" pitchFamily="34" charset="0"/>
                <a:cs typeface="Arial" panose="020B0604020202020204" pitchFamily="34" charset="0"/>
              </a:rPr>
              <a:t>Deadly accurate with either his Colt pistols or his .44 Winchester rifle and undefeated in a fistfight, he was the last person most outlaws wanted on their tail.</a:t>
            </a:r>
          </a:p>
          <a:p>
            <a:pPr hangingPunct="1"/>
            <a:endParaRPr lang="en-US" sz="3900" dirty="0">
              <a:latin typeface="Lato" panose="020F0502020204030203" pitchFamily="34" charset="77"/>
              <a:ea typeface="Lato" panose="020F0502020204030203" pitchFamily="34" charset="0"/>
              <a:cs typeface="Arial" panose="020B0604020202020204" pitchFamily="34" charset="0"/>
            </a:endParaRPr>
          </a:p>
          <a:p>
            <a:pPr hangingPunct="1"/>
            <a:endParaRPr lang="en-US" sz="3900" dirty="0">
              <a:ea typeface="Lato" panose="020F0502020204030203" pitchFamily="34" charset="0"/>
              <a:cs typeface="Arial" panose="020B0604020202020204" pitchFamily="34" charset="0"/>
            </a:endParaRPr>
          </a:p>
        </p:txBody>
      </p:sp>
      <p:pic>
        <p:nvPicPr>
          <p:cNvPr id="9" name="Picture 8">
            <a:extLst>
              <a:ext uri="{FF2B5EF4-FFF2-40B4-BE49-F238E27FC236}">
                <a16:creationId xmlns:a16="http://schemas.microsoft.com/office/drawing/2014/main" id="{F43A0356-EAA1-C6BB-39AA-C02933F68AD4}"/>
              </a:ext>
            </a:extLst>
          </p:cNvPr>
          <p:cNvPicPr>
            <a:picLocks noChangeAspect="1"/>
          </p:cNvPicPr>
          <p:nvPr/>
        </p:nvPicPr>
        <p:blipFill rotWithShape="1">
          <a:blip r:embed="rId4" cstate="email">
            <a:alphaModFix/>
            <a:extLst>
              <a:ext uri="{28A0092B-C50C-407E-A947-70E740481C1C}">
                <a14:useLocalDpi xmlns:a14="http://schemas.microsoft.com/office/drawing/2010/main" val="0"/>
              </a:ext>
            </a:extLst>
          </a:blip>
          <a:srcRect t="4478" r="21003"/>
          <a:stretch/>
        </p:blipFill>
        <p:spPr>
          <a:xfrm>
            <a:off x="2562225" y="2631440"/>
            <a:ext cx="9233535" cy="11165066"/>
          </a:xfrm>
          <a:prstGeom prst="rect">
            <a:avLst/>
          </a:prstGeom>
        </p:spPr>
      </p:pic>
      <p:sp>
        <p:nvSpPr>
          <p:cNvPr id="11" name="TextBox 10">
            <a:extLst>
              <a:ext uri="{FF2B5EF4-FFF2-40B4-BE49-F238E27FC236}">
                <a16:creationId xmlns:a16="http://schemas.microsoft.com/office/drawing/2014/main" id="{0349777E-BA1B-E8D0-D7FC-D7786AD95CD2}"/>
              </a:ext>
            </a:extLst>
          </p:cNvPr>
          <p:cNvSpPr txBox="1"/>
          <p:nvPr/>
        </p:nvSpPr>
        <p:spPr>
          <a:xfrm>
            <a:off x="12684248" y="11714123"/>
            <a:ext cx="6092850"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200" i="1" dirty="0">
                <a:solidFill>
                  <a:schemeClr val="bg2">
                    <a:lumMod val="90000"/>
                  </a:schemeClr>
                </a:solidFill>
                <a:latin typeface="Garamond" panose="02020404030301010803" pitchFamily="18" charset="0"/>
                <a:ea typeface="Lato" panose="020F0502020204030203" pitchFamily="34" charset="0"/>
                <a:cs typeface="Arial" panose="020B0604020202020204" pitchFamily="34" charset="0"/>
              </a:rPr>
              <a:t>Silhouette of the Bass Reeves monument in Fort Smith, Arkansas.</a:t>
            </a:r>
            <a:endPar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7288416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dissolve">
                                      <p:cBhvr>
                                        <p:cTn id="13" dur="500"/>
                                        <p:tgtEl>
                                          <p:spTgt spid="8">
                                            <p:txEl>
                                              <p:pRg st="2" end="2"/>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8">
                                            <p:txEl>
                                              <p:pRg st="4" end="4"/>
                                            </p:txEl>
                                          </p:spTgt>
                                        </p:tgtEl>
                                        <p:attrNameLst>
                                          <p:attrName>style.visibility</p:attrName>
                                        </p:attrNameLst>
                                      </p:cBhvr>
                                      <p:to>
                                        <p:strVal val="visible"/>
                                      </p:to>
                                    </p:set>
                                    <p:animEffect transition="in" filter="dissolve">
                                      <p:cBhvr>
                                        <p:cTn id="16"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Retirement and Death</a:t>
            </a:r>
            <a:br>
              <a:rPr lang="en-US" sz="7200" dirty="0">
                <a:latin typeface="Garamond" panose="02020404030301010803" pitchFamily="18" charset="0"/>
              </a:rPr>
            </a:br>
            <a:br>
              <a:rPr lang="en-US" dirty="0">
                <a:latin typeface="Garamond" panose="02020404030301010803" pitchFamily="18" charset="0"/>
              </a:rPr>
            </a:br>
            <a:endParaRPr dirty="0">
              <a:latin typeface="Garamond" panose="02020404030301010803" pitchFamily="18" charset="0"/>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245039"/>
            <a:ext cx="8790494"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Later in life, Reeves worked as a marshal in Texas, and concluded his career serving two years as an officer in the Muskogee Police Department. Despite being in his late 60s, Reeves could truthfully brag that he kept his beat crime-free. </a:t>
            </a:r>
          </a:p>
          <a:p>
            <a:endParaRPr lang="en-US" sz="4000" dirty="0">
              <a:latin typeface="Lato" panose="020F0502020204030203" pitchFamily="34" charset="77"/>
              <a:ea typeface="Lato" panose="020F0502020204030203" pitchFamily="34" charset="0"/>
              <a:cs typeface="Arial" panose="020B0604020202020204" pitchFamily="34" charset="0"/>
            </a:endParaRPr>
          </a:p>
          <a:p>
            <a:r>
              <a:rPr lang="en-US" sz="4000" dirty="0">
                <a:latin typeface="Lato" panose="020F0502020204030203" pitchFamily="34" charset="77"/>
                <a:ea typeface="Lato" panose="020F0502020204030203" pitchFamily="34" charset="0"/>
                <a:cs typeface="Arial" panose="020B0604020202020204" pitchFamily="34" charset="0"/>
              </a:rPr>
              <a:t>Just a year before his death, age and illness forced him to retire. Bass Reeves died in January 1910 of natural causes.  At that time, his deeds were still widely known in the area.</a:t>
            </a:r>
          </a:p>
        </p:txBody>
      </p:sp>
      <p:pic>
        <p:nvPicPr>
          <p:cNvPr id="4" name="Picture 3">
            <a:extLst>
              <a:ext uri="{FF2B5EF4-FFF2-40B4-BE49-F238E27FC236}">
                <a16:creationId xmlns:a16="http://schemas.microsoft.com/office/drawing/2014/main" id="{9A13F189-52BB-BD1A-1185-1ECAE331B1E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3544695" y="1940048"/>
            <a:ext cx="10111683" cy="6596299"/>
          </a:xfrm>
          <a:prstGeom prst="rect">
            <a:avLst/>
          </a:prstGeom>
          <a:effectLst>
            <a:softEdge rad="63500"/>
          </a:effectLst>
        </p:spPr>
      </p:pic>
      <p:sp>
        <p:nvSpPr>
          <p:cNvPr id="6" name="TextBox 5">
            <a:extLst>
              <a:ext uri="{FF2B5EF4-FFF2-40B4-BE49-F238E27FC236}">
                <a16:creationId xmlns:a16="http://schemas.microsoft.com/office/drawing/2014/main" id="{B9FD1C34-0C60-F2BA-5988-45EA5812E6AC}"/>
              </a:ext>
            </a:extLst>
          </p:cNvPr>
          <p:cNvSpPr txBox="1"/>
          <p:nvPr/>
        </p:nvSpPr>
        <p:spPr>
          <a:xfrm>
            <a:off x="3657598" y="10902338"/>
            <a:ext cx="19774191"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i="1" dirty="0">
                <a:uFill>
                  <a:solidFill>
                    <a:srgbClr val="000000"/>
                  </a:solidFill>
                </a:uFill>
                <a:latin typeface="Lato" panose="020F0502020204030203" pitchFamily="34" charset="77"/>
                <a:ea typeface="Lato" panose="020F0502020204030203" pitchFamily="34" charset="0"/>
                <a:cs typeface="Arial" panose="020B0604020202020204" pitchFamily="34" charset="0"/>
                <a:sym typeface="Lato-Light"/>
              </a:rPr>
              <a:t>The Muskogee Phoenix </a:t>
            </a:r>
            <a:r>
              <a:rPr lang="en-US" sz="4000" dirty="0">
                <a:uFill>
                  <a:solidFill>
                    <a:srgbClr val="000000"/>
                  </a:solidFill>
                </a:uFill>
                <a:latin typeface="Lato" panose="020F0502020204030203" pitchFamily="34" charset="77"/>
                <a:ea typeface="Lato" panose="020F0502020204030203" pitchFamily="34" charset="0"/>
                <a:cs typeface="Arial" panose="020B0604020202020204" pitchFamily="34" charset="0"/>
                <a:sym typeface="Lato-Light"/>
              </a:rPr>
              <a:t>wrote of this remarkable man from the area’s frontier days:</a:t>
            </a:r>
            <a:endParaRPr lang="en-US" sz="4000" dirty="0">
              <a:uFill>
                <a:solidFill>
                  <a:srgbClr val="000000"/>
                </a:solidFill>
              </a:uFill>
              <a:latin typeface="Lato" panose="020F0502020204030203" pitchFamily="34" charset="77"/>
              <a:ea typeface="Lato" panose="020F0502020204030203" pitchFamily="34" charset="0"/>
              <a:cs typeface="Arial" panose="020B0604020202020204" pitchFamily="34" charset="0"/>
            </a:endParaRPr>
          </a:p>
        </p:txBody>
      </p:sp>
      <p:sp>
        <p:nvSpPr>
          <p:cNvPr id="7" name="TextBox 6">
            <a:extLst>
              <a:ext uri="{FF2B5EF4-FFF2-40B4-BE49-F238E27FC236}">
                <a16:creationId xmlns:a16="http://schemas.microsoft.com/office/drawing/2014/main" id="{C5E07D36-CFAD-C466-6B41-B7E47D690CEE}"/>
              </a:ext>
            </a:extLst>
          </p:cNvPr>
          <p:cNvSpPr txBox="1"/>
          <p:nvPr/>
        </p:nvSpPr>
        <p:spPr>
          <a:xfrm>
            <a:off x="13544694" y="8804687"/>
            <a:ext cx="10111683" cy="15799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sz="3200" i="1" dirty="0">
                <a:solidFill>
                  <a:schemeClr val="bg2">
                    <a:lumMod val="90000"/>
                  </a:schemeClr>
                </a:solidFill>
                <a:latin typeface="Garamond" panose="02020404030301010803" pitchFamily="18" charset="0"/>
              </a:rPr>
              <a:t>The final known photograph of Bass Reeves (far left), on the steps of the U.S. courthouse with U.S. Marshals and other officers from Indian Territory, on Oklahoma’s “Statehood Day,” 1907.</a:t>
            </a:r>
            <a:endPar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14656675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dissolve">
                                      <p:cBhvr>
                                        <p:cTn id="7" dur="500"/>
                                        <p:tgtEl>
                                          <p:spTgt spid="5">
                                            <p:txEl>
                                              <p:pRg st="2" end="2"/>
                                            </p:txEl>
                                          </p:spTgt>
                                        </p:tgtEl>
                                      </p:cBhvr>
                                    </p:animEffect>
                                  </p:childTnLst>
                                </p:cTn>
                              </p:par>
                              <p:par>
                                <p:cTn id="8" presetID="9" presetClass="entr" presetSubtype="0" fill="hold" grpId="0" nodeType="with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Retirement and Death</a:t>
            </a:r>
            <a:br>
              <a:rPr lang="en-US" sz="7200" dirty="0">
                <a:latin typeface="Garamond" panose="02020404030301010803" pitchFamily="18" charset="0"/>
              </a:rPr>
            </a:br>
            <a:br>
              <a:rPr lang="en-US" dirty="0">
                <a:latin typeface="Garamond" panose="02020404030301010803" pitchFamily="18" charset="0"/>
              </a:rPr>
            </a:br>
            <a:endParaRPr dirty="0">
              <a:latin typeface="Garamond" panose="02020404030301010803" pitchFamily="18" charset="0"/>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279396"/>
            <a:ext cx="1154430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i="1" dirty="0">
                <a:latin typeface="Lato" panose="020F0502020204030203" pitchFamily="34" charset="77"/>
                <a:ea typeface="Lato" panose="020F0502020204030203" pitchFamily="34" charset="0"/>
                <a:cs typeface="Arial" panose="020B0604020202020204" pitchFamily="34" charset="0"/>
              </a:rPr>
              <a:t>“In the history of the early days of Eastern Oklahoma the name of Bass Reeves has a place in the front rank among those who cleansed out the old Indian Territory of outlaws and desperadoes. </a:t>
            </a:r>
          </a:p>
          <a:p>
            <a:endParaRPr lang="en-US" sz="4000" i="1" dirty="0">
              <a:latin typeface="Lato" panose="020F0502020204030203" pitchFamily="34" charset="77"/>
              <a:ea typeface="Lato" panose="020F0502020204030203" pitchFamily="34" charset="0"/>
              <a:cs typeface="Arial" panose="020B0604020202020204" pitchFamily="34" charset="0"/>
            </a:endParaRPr>
          </a:p>
          <a:p>
            <a:r>
              <a:rPr lang="en-US" sz="4000" i="1" dirty="0">
                <a:latin typeface="Lato" panose="020F0502020204030203" pitchFamily="34" charset="77"/>
                <a:ea typeface="Lato" panose="020F0502020204030203" pitchFamily="34" charset="0"/>
                <a:cs typeface="Arial" panose="020B0604020202020204" pitchFamily="34" charset="0"/>
              </a:rPr>
              <a:t>No story of the conflict of government’s officers with those outlaws, which ended only a few years ago with the rapid filling up of the territory with people, can be complete without [his] mention … </a:t>
            </a:r>
          </a:p>
          <a:p>
            <a:endParaRPr lang="en-US" sz="4000" i="1" dirty="0">
              <a:latin typeface="Lato" panose="020F0502020204030203" pitchFamily="34" charset="77"/>
              <a:ea typeface="Lato" panose="020F0502020204030203" pitchFamily="34" charset="0"/>
              <a:cs typeface="Arial" panose="020B0604020202020204" pitchFamily="34" charset="0"/>
            </a:endParaRPr>
          </a:p>
          <a:p>
            <a:r>
              <a:rPr lang="en-US" sz="4000" i="1" dirty="0">
                <a:latin typeface="Lato" panose="020F0502020204030203" pitchFamily="34" charset="77"/>
                <a:ea typeface="Lato" panose="020F0502020204030203" pitchFamily="34" charset="0"/>
                <a:cs typeface="Arial" panose="020B0604020202020204" pitchFamily="34" charset="0"/>
              </a:rPr>
              <a:t>During that time he was sent to arrest some of the most desperate characters that ever infested Indian Territory and endangered life and peace in its borders. And he got his man as often as any of the deputies.”</a:t>
            </a:r>
          </a:p>
        </p:txBody>
      </p:sp>
      <p:pic>
        <p:nvPicPr>
          <p:cNvPr id="3" name="Picture 2">
            <a:extLst>
              <a:ext uri="{FF2B5EF4-FFF2-40B4-BE49-F238E27FC236}">
                <a16:creationId xmlns:a16="http://schemas.microsoft.com/office/drawing/2014/main" id="{CA01A44F-F191-94BA-28C8-1B62932995B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7015792" y="-49980"/>
            <a:ext cx="7447722" cy="14044276"/>
          </a:xfrm>
          <a:prstGeom prst="rect">
            <a:avLst/>
          </a:prstGeom>
        </p:spPr>
      </p:pic>
    </p:spTree>
    <p:extLst>
      <p:ext uri="{BB962C8B-B14F-4D97-AF65-F5344CB8AC3E}">
        <p14:creationId xmlns:p14="http://schemas.microsoft.com/office/powerpoint/2010/main" val="476675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Bass Reeves Rediscovered</a:t>
            </a:r>
            <a:br>
              <a:rPr lang="en-US" sz="7200" dirty="0">
                <a:latin typeface="Garamond" panose="02020404030301010803" pitchFamily="18" charset="0"/>
              </a:rPr>
            </a:br>
            <a:br>
              <a:rPr lang="en-US" dirty="0">
                <a:latin typeface="Garamond" panose="02020404030301010803" pitchFamily="18" charset="0"/>
              </a:rPr>
            </a:br>
            <a:endParaRPr dirty="0">
              <a:latin typeface="Garamond" panose="02020404030301010803" pitchFamily="18" charset="0"/>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1201539" y="2575000"/>
            <a:ext cx="10755141"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For decades, Bass Reeves was remembered mostly in Arkansas and eastern Oklahoma, especially in Black and Indian communities, and in tales passed down within the U.S. Marshal’s office. But gradually, more complete written accounts began to emerge. </a:t>
            </a:r>
          </a:p>
          <a:p>
            <a:endParaRPr lang="en-US" sz="4000" dirty="0">
              <a:latin typeface="Lato" panose="020F0502020204030203" pitchFamily="34" charset="77"/>
              <a:ea typeface="Lato" panose="020F0502020204030203" pitchFamily="34" charset="0"/>
              <a:cs typeface="Arial" panose="020B0604020202020204" pitchFamily="34" charset="0"/>
            </a:endParaRPr>
          </a:p>
          <a:p>
            <a:r>
              <a:rPr lang="en-US" sz="4000" dirty="0">
                <a:latin typeface="Lato" panose="020F0502020204030203" pitchFamily="34" charset="77"/>
                <a:ea typeface="Lato" panose="020F0502020204030203" pitchFamily="34" charset="0"/>
                <a:cs typeface="Arial" panose="020B0604020202020204" pitchFamily="34" charset="0"/>
              </a:rPr>
              <a:t>Historian Art Burton, who has family roots in Texas and the southwest, first heard stories of Bass Reeves by word of mouth in the 1970s. </a:t>
            </a:r>
          </a:p>
          <a:p>
            <a:endParaRPr lang="en-US" sz="4000" dirty="0">
              <a:latin typeface="Lato" panose="020F0502020204030203" pitchFamily="34" charset="77"/>
              <a:ea typeface="Lato" panose="020F0502020204030203" pitchFamily="34" charset="0"/>
              <a:cs typeface="Arial" panose="020B0604020202020204" pitchFamily="34" charset="0"/>
            </a:endParaRPr>
          </a:p>
          <a:p>
            <a:r>
              <a:rPr lang="en-US" sz="4000" dirty="0">
                <a:latin typeface="Lato" panose="020F0502020204030203" pitchFamily="34" charset="77"/>
                <a:ea typeface="Lato" panose="020F0502020204030203" pitchFamily="34" charset="0"/>
                <a:cs typeface="Arial" panose="020B0604020202020204" pitchFamily="34" charset="0"/>
              </a:rPr>
              <a:t>Intrigued, he began searching the archives of Judge Parker’s court for records of Reeves and collecting oral histories, eventually publishing some of the first in-depth articles on Reeves.</a:t>
            </a:r>
          </a:p>
          <a:p>
            <a:endParaRPr lang="en-US" sz="4000" dirty="0">
              <a:latin typeface="Lato" panose="020F0502020204030203" pitchFamily="34" charset="77"/>
              <a:ea typeface="Lato" panose="020F0502020204030203" pitchFamily="34" charset="0"/>
              <a:cs typeface="Arial" panose="020B0604020202020204" pitchFamily="34" charset="0"/>
            </a:endParaRPr>
          </a:p>
        </p:txBody>
      </p:sp>
      <p:pic>
        <p:nvPicPr>
          <p:cNvPr id="6" name="Picture 5">
            <a:extLst>
              <a:ext uri="{FF2B5EF4-FFF2-40B4-BE49-F238E27FC236}">
                <a16:creationId xmlns:a16="http://schemas.microsoft.com/office/drawing/2014/main" id="{3C81A060-56D8-5D5A-D15E-505699045134}"/>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0"/>
                    </a14:imgEffect>
                    <a14:imgEffect>
                      <a14:brightnessContrast contrast="33000"/>
                    </a14:imgEffect>
                  </a14:imgLayer>
                </a14:imgProps>
              </a:ext>
              <a:ext uri="{28A0092B-C50C-407E-A947-70E740481C1C}">
                <a14:useLocalDpi xmlns:a14="http://schemas.microsoft.com/office/drawing/2010/main" val="0"/>
              </a:ext>
            </a:extLst>
          </a:blip>
          <a:srcRect t="771" b="637"/>
          <a:stretch/>
        </p:blipFill>
        <p:spPr>
          <a:xfrm>
            <a:off x="3657600" y="2427880"/>
            <a:ext cx="6740179" cy="8860239"/>
          </a:xfrm>
          <a:prstGeom prst="rect">
            <a:avLst/>
          </a:prstGeom>
          <a:effectLst>
            <a:softEdge rad="63500"/>
          </a:effectLst>
        </p:spPr>
      </p:pic>
      <p:sp>
        <p:nvSpPr>
          <p:cNvPr id="7" name="TextBox 6">
            <a:extLst>
              <a:ext uri="{FF2B5EF4-FFF2-40B4-BE49-F238E27FC236}">
                <a16:creationId xmlns:a16="http://schemas.microsoft.com/office/drawing/2014/main" id="{56D9FBF7-CB4B-B714-ADDE-E90AF392AEAB}"/>
              </a:ext>
            </a:extLst>
          </p:cNvPr>
          <p:cNvSpPr txBox="1"/>
          <p:nvPr/>
        </p:nvSpPr>
        <p:spPr>
          <a:xfrm>
            <a:off x="3657600" y="11403866"/>
            <a:ext cx="6740179"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rPr>
              <a:t>Author and historian Art T. Burton</a:t>
            </a:r>
          </a:p>
        </p:txBody>
      </p:sp>
    </p:spTree>
    <p:extLst>
      <p:ext uri="{BB962C8B-B14F-4D97-AF65-F5344CB8AC3E}">
        <p14:creationId xmlns:p14="http://schemas.microsoft.com/office/powerpoint/2010/main" val="41374864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dissolve">
                                      <p:cBhvr>
                                        <p:cTn id="7" dur="500"/>
                                        <p:tgtEl>
                                          <p:spTgt spid="5">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5">
                                            <p:txEl>
                                              <p:pRg st="4" end="4"/>
                                            </p:txEl>
                                          </p:spTgt>
                                        </p:tgtEl>
                                        <p:attrNameLst>
                                          <p:attrName>style.visibility</p:attrName>
                                        </p:attrNameLst>
                                      </p:cBhvr>
                                      <p:to>
                                        <p:strVal val="visible"/>
                                      </p:to>
                                    </p:set>
                                    <p:animEffect transition="in" filter="dissolve">
                                      <p:cBhvr>
                                        <p:cTn id="10"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Bass Reeves Rediscovered</a:t>
            </a:r>
            <a:br>
              <a:rPr lang="en-US" sz="7200" dirty="0">
                <a:latin typeface="Garamond" panose="02020404030301010803" pitchFamily="18" charset="0"/>
              </a:rPr>
            </a:br>
            <a:br>
              <a:rPr lang="en-US" dirty="0">
                <a:latin typeface="Garamond" panose="02020404030301010803" pitchFamily="18" charset="0"/>
              </a:rPr>
            </a:br>
            <a:endParaRPr dirty="0">
              <a:latin typeface="Garamond" panose="02020404030301010803" pitchFamily="18" charset="0"/>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082040"/>
            <a:ext cx="9606941"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In 2005, Reeves’ great nephew, Judge Paul L. Brady – the first Black American to sit on the federal administrative bench – published </a:t>
            </a:r>
            <a:r>
              <a:rPr lang="en-US" sz="4000" i="1" dirty="0">
                <a:latin typeface="Lato" panose="020F0502020204030203" pitchFamily="34" charset="77"/>
                <a:ea typeface="Lato" panose="020F0502020204030203" pitchFamily="34" charset="0"/>
                <a:cs typeface="Arial" panose="020B0604020202020204" pitchFamily="34" charset="0"/>
              </a:rPr>
              <a:t>Black Badge</a:t>
            </a:r>
            <a:r>
              <a:rPr lang="en-US" sz="4000" dirty="0">
                <a:latin typeface="Lato" panose="020F0502020204030203" pitchFamily="34" charset="77"/>
                <a:ea typeface="Lato" panose="020F0502020204030203" pitchFamily="34" charset="0"/>
                <a:cs typeface="Arial" panose="020B0604020202020204" pitchFamily="34" charset="0"/>
              </a:rPr>
              <a:t>, a retelling of his ancestor’s life based on the existing historical record and family traditions.</a:t>
            </a:r>
          </a:p>
        </p:txBody>
      </p:sp>
      <p:pic>
        <p:nvPicPr>
          <p:cNvPr id="4" name="Picture 3">
            <a:extLst>
              <a:ext uri="{FF2B5EF4-FFF2-40B4-BE49-F238E27FC236}">
                <a16:creationId xmlns:a16="http://schemas.microsoft.com/office/drawing/2014/main" id="{DB76C9FC-7ADA-C503-37ED-D76AA981E9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68870" y="7194853"/>
            <a:ext cx="8600661" cy="6574404"/>
          </a:xfrm>
          <a:prstGeom prst="rect">
            <a:avLst/>
          </a:prstGeom>
          <a:effectLst>
            <a:softEdge rad="63500"/>
          </a:effectLst>
        </p:spPr>
      </p:pic>
      <p:pic>
        <p:nvPicPr>
          <p:cNvPr id="7" name="Picture 6">
            <a:extLst>
              <a:ext uri="{FF2B5EF4-FFF2-40B4-BE49-F238E27FC236}">
                <a16:creationId xmlns:a16="http://schemas.microsoft.com/office/drawing/2014/main" id="{B0D7DBFC-312F-CF99-C960-4BD327FBA0F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282"/>
          <a:stretch/>
        </p:blipFill>
        <p:spPr>
          <a:xfrm>
            <a:off x="14439073" y="1652948"/>
            <a:ext cx="4810538" cy="7096170"/>
          </a:xfrm>
          <a:prstGeom prst="rect">
            <a:avLst/>
          </a:prstGeom>
          <a:effectLst>
            <a:softEdge rad="63500"/>
          </a:effectLst>
        </p:spPr>
      </p:pic>
      <p:sp>
        <p:nvSpPr>
          <p:cNvPr id="9" name="TextBox 8">
            <a:extLst>
              <a:ext uri="{FF2B5EF4-FFF2-40B4-BE49-F238E27FC236}">
                <a16:creationId xmlns:a16="http://schemas.microsoft.com/office/drawing/2014/main" id="{BFC2D2A6-6172-21F2-122F-E0F713AA3CF2}"/>
              </a:ext>
            </a:extLst>
          </p:cNvPr>
          <p:cNvSpPr txBox="1"/>
          <p:nvPr/>
        </p:nvSpPr>
        <p:spPr>
          <a:xfrm>
            <a:off x="3657600" y="11339237"/>
            <a:ext cx="12322350"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kumimoji="0" lang="en-US" sz="3200" b="0" i="1" u="none" strike="noStrike" cap="none" spc="0" normalizeH="0" baseline="0" dirty="0">
                <a:ln>
                  <a:noFill/>
                </a:ln>
                <a:solidFill>
                  <a:schemeClr val="bg2">
                    <a:lumMod val="90000"/>
                  </a:schemeClr>
                </a:solidFill>
                <a:effectLst/>
                <a:uFillTx/>
                <a:latin typeface="Georgia" panose="02040502050405020303" pitchFamily="18" charset="0"/>
                <a:ea typeface="Lato" panose="020F0502020204030203" pitchFamily="34" charset="0"/>
                <a:cs typeface="Arial" panose="020B0604020202020204" pitchFamily="34" charset="0"/>
                <a:sym typeface="Bodoni SvtyTwo ITC TT-Book"/>
              </a:rPr>
              <a:t>Judge Paul L. Brady and the cover of his book, </a:t>
            </a:r>
            <a:r>
              <a:rPr kumimoji="0" lang="en-US" sz="3200" b="0" u="none" strike="noStrike" cap="none" spc="0" normalizeH="0" baseline="0" dirty="0">
                <a:ln>
                  <a:noFill/>
                </a:ln>
                <a:solidFill>
                  <a:schemeClr val="bg2">
                    <a:lumMod val="90000"/>
                  </a:schemeClr>
                </a:solidFill>
                <a:effectLst/>
                <a:uFillTx/>
                <a:latin typeface="Georgia" panose="02040502050405020303" pitchFamily="18" charset="0"/>
                <a:ea typeface="Lato" panose="020F0502020204030203" pitchFamily="34" charset="0"/>
                <a:cs typeface="Arial" panose="020B0604020202020204" pitchFamily="34" charset="0"/>
                <a:sym typeface="Bodoni SvtyTwo ITC TT-Book"/>
              </a:rPr>
              <a:t>The Black Badge.</a:t>
            </a:r>
            <a:endParaRPr kumimoji="0" lang="en-US" sz="3200" b="0" i="1" u="none" strike="noStrike" cap="none" spc="0" normalizeH="0" baseline="0" dirty="0">
              <a:ln>
                <a:noFill/>
              </a:ln>
              <a:solidFill>
                <a:schemeClr val="bg2">
                  <a:lumMod val="90000"/>
                </a:schemeClr>
              </a:solidFill>
              <a:effectLst/>
              <a:uFillTx/>
              <a:latin typeface="Georgia" panose="02040502050405020303" pitchFamily="18" charset="0"/>
              <a:ea typeface="Lato" panose="020F0502020204030203" pitchFamily="34" charset="0"/>
              <a:cs typeface="Arial" panose="020B0604020202020204" pitchFamily="34" charset="0"/>
              <a:sym typeface="Bodoni SvtyTwo ITC TT-Book"/>
            </a:endParaRPr>
          </a:p>
        </p:txBody>
      </p:sp>
      <p:sp>
        <p:nvSpPr>
          <p:cNvPr id="8" name="Woodson Principles Critical Thinking and Discussion Questions">
            <a:extLst>
              <a:ext uri="{FF2B5EF4-FFF2-40B4-BE49-F238E27FC236}">
                <a16:creationId xmlns:a16="http://schemas.microsoft.com/office/drawing/2014/main" id="{5613E9EC-136E-E852-9C35-0C8D48CCBAFD}"/>
              </a:ext>
            </a:extLst>
          </p:cNvPr>
          <p:cNvSpPr txBox="1">
            <a:spLocks/>
          </p:cNvSpPr>
          <p:nvPr/>
        </p:nvSpPr>
        <p:spPr>
          <a:xfrm>
            <a:off x="3657600" y="6568357"/>
            <a:ext cx="9314333"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b="1" dirty="0">
                <a:latin typeface="Lato" panose="020F0502020204030203" pitchFamily="34" charset="77"/>
                <a:ea typeface="Lato" panose="020F0502020204030203" pitchFamily="34" charset="0"/>
                <a:cs typeface="Arial" panose="020B0604020202020204" pitchFamily="34" charset="0"/>
              </a:rPr>
              <a:t>What people or events from your family’s past have been handed down? </a:t>
            </a:r>
          </a:p>
          <a:p>
            <a:endParaRPr lang="en-US" sz="4000" b="1" dirty="0">
              <a:latin typeface="Lato" panose="020F0502020204030203" pitchFamily="34" charset="77"/>
              <a:ea typeface="Lato" panose="020F0502020204030203" pitchFamily="34" charset="0"/>
              <a:cs typeface="Arial" panose="020B0604020202020204" pitchFamily="34" charset="0"/>
            </a:endParaRPr>
          </a:p>
          <a:p>
            <a:r>
              <a:rPr lang="en-US" sz="4000" b="1" dirty="0">
                <a:latin typeface="Lato" panose="020F0502020204030203" pitchFamily="34" charset="77"/>
                <a:ea typeface="Lato" panose="020F0502020204030203" pitchFamily="34" charset="0"/>
                <a:cs typeface="Arial" panose="020B0604020202020204" pitchFamily="34" charset="0"/>
              </a:rPr>
              <a:t>Do you know any stories about, for instance, your great-grandparents – people you didn’t know in life?</a:t>
            </a:r>
            <a:endParaRPr lang="en-US" dirty="0">
              <a:ea typeface="Lato" panose="020F0502020204030203" pitchFamily="34" charset="0"/>
              <a:cs typeface="Arial" panose="020B0604020202020204" pitchFamily="34" charset="0"/>
            </a:endParaRPr>
          </a:p>
        </p:txBody>
      </p:sp>
    </p:spTree>
    <p:extLst>
      <p:ext uri="{BB962C8B-B14F-4D97-AF65-F5344CB8AC3E}">
        <p14:creationId xmlns:p14="http://schemas.microsoft.com/office/powerpoint/2010/main" val="955752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The Real Lone Ranger?</a:t>
            </a:r>
            <a:endParaRPr sz="6000" dirty="0">
              <a:latin typeface="Garamond" panose="02020404030301010803" pitchFamily="18" charset="0"/>
            </a:endParaRPr>
          </a:p>
        </p:txBody>
      </p:sp>
      <p:sp>
        <p:nvSpPr>
          <p:cNvPr id="6" name="Rectangle 5">
            <a:extLst>
              <a:ext uri="{FF2B5EF4-FFF2-40B4-BE49-F238E27FC236}">
                <a16:creationId xmlns:a16="http://schemas.microsoft.com/office/drawing/2014/main" id="{F0263955-9CED-D943-AC37-C876C39C5872}"/>
              </a:ext>
            </a:extLst>
          </p:cNvPr>
          <p:cNvSpPr/>
          <p:nvPr/>
        </p:nvSpPr>
        <p:spPr>
          <a:xfrm>
            <a:off x="3657600" y="2231255"/>
            <a:ext cx="10273622" cy="6863417"/>
          </a:xfrm>
          <a:prstGeom prst="rect">
            <a:avLst/>
          </a:prstGeom>
        </p:spPr>
        <p:txBody>
          <a:bodyPr wrap="square">
            <a:spAutoFit/>
          </a:bodyPr>
          <a:lstStyle/>
          <a:p>
            <a:r>
              <a:rPr lang="en-US" sz="4000" dirty="0">
                <a:uFill>
                  <a:solidFill>
                    <a:srgbClr val="000000"/>
                  </a:solidFill>
                </a:uFill>
                <a:latin typeface="Lato" panose="020F0502020204030203" pitchFamily="34" charset="77"/>
                <a:ea typeface="Lato" panose="020F0502020204030203" pitchFamily="34" charset="0"/>
                <a:cs typeface="Arial" panose="020B0604020202020204" pitchFamily="34" charset="0"/>
                <a:sym typeface="Lato-Light"/>
              </a:rPr>
              <a:t>In his 2006 book </a:t>
            </a:r>
            <a:r>
              <a:rPr lang="en-US" sz="4000" i="1" dirty="0">
                <a:uFill>
                  <a:solidFill>
                    <a:srgbClr val="000000"/>
                  </a:solidFill>
                </a:uFill>
                <a:latin typeface="Lato" panose="020F0502020204030203" pitchFamily="34" charset="77"/>
                <a:ea typeface="Lato" panose="020F0502020204030203" pitchFamily="34" charset="0"/>
                <a:cs typeface="Arial" panose="020B0604020202020204" pitchFamily="34" charset="0"/>
                <a:sym typeface="Lato-Light"/>
              </a:rPr>
              <a:t>Black Gun, Silver Star</a:t>
            </a:r>
            <a:r>
              <a:rPr lang="en-US" sz="4000" dirty="0">
                <a:uFill>
                  <a:solidFill>
                    <a:srgbClr val="000000"/>
                  </a:solidFill>
                </a:uFill>
                <a:latin typeface="Lato" panose="020F0502020204030203" pitchFamily="34" charset="77"/>
                <a:ea typeface="Lato" panose="020F0502020204030203" pitchFamily="34" charset="0"/>
                <a:cs typeface="Arial" panose="020B0604020202020204" pitchFamily="34" charset="0"/>
                <a:sym typeface="Lato-Light"/>
              </a:rPr>
              <a:t>, the </a:t>
            </a:r>
            <a:r>
              <a:rPr lang="en-US" sz="4000" b="1" dirty="0">
                <a:uFill>
                  <a:solidFill>
                    <a:srgbClr val="000000"/>
                  </a:solidFill>
                </a:uFill>
                <a:latin typeface="Lato" panose="020F0502020204030203" pitchFamily="34" charset="77"/>
                <a:ea typeface="Lato" panose="020F0502020204030203" pitchFamily="34" charset="0"/>
                <a:cs typeface="Arial" panose="020B0604020202020204" pitchFamily="34" charset="0"/>
                <a:sym typeface="Lato-Light"/>
              </a:rPr>
              <a:t>definitive</a:t>
            </a:r>
            <a:r>
              <a:rPr lang="en-US" sz="4000" dirty="0">
                <a:uFill>
                  <a:solidFill>
                    <a:srgbClr val="000000"/>
                  </a:solidFill>
                </a:uFill>
                <a:latin typeface="Lato" panose="020F0502020204030203" pitchFamily="34" charset="77"/>
                <a:ea typeface="Lato" panose="020F0502020204030203" pitchFamily="34" charset="0"/>
                <a:cs typeface="Arial" panose="020B0604020202020204" pitchFamily="34" charset="0"/>
                <a:sym typeface="Lato-Light"/>
              </a:rPr>
              <a:t> biography of Reeves, Burton even speculated that the American pulp western hero, the Lone Ranger, was based on Reeves. </a:t>
            </a:r>
          </a:p>
          <a:p>
            <a:endParaRPr lang="en-US" sz="4000" dirty="0">
              <a:uFill>
                <a:solidFill>
                  <a:srgbClr val="000000"/>
                </a:solidFill>
              </a:uFill>
              <a:latin typeface="Lato" panose="020F0502020204030203" pitchFamily="34" charset="77"/>
              <a:ea typeface="Lato" panose="020F0502020204030203" pitchFamily="34" charset="0"/>
              <a:cs typeface="Arial" panose="020B0604020202020204" pitchFamily="34" charset="0"/>
              <a:sym typeface="Lato-Light"/>
            </a:endParaRPr>
          </a:p>
          <a:p>
            <a:r>
              <a:rPr lang="en-US" sz="4000" dirty="0">
                <a:uFill>
                  <a:solidFill>
                    <a:srgbClr val="000000"/>
                  </a:solidFill>
                </a:uFill>
                <a:latin typeface="Lato" panose="020F0502020204030203" pitchFamily="34" charset="77"/>
                <a:ea typeface="Lato" panose="020F0502020204030203" pitchFamily="34" charset="0"/>
                <a:cs typeface="Arial" panose="020B0604020202020204" pitchFamily="34" charset="0"/>
                <a:sym typeface="Lato-Light"/>
              </a:rPr>
              <a:t>This is unlikely – the Lone Ranger was created in 1933 for a radio drama at station WXYZ in Detroit. Notes from the production state the character was created as a variation on similar masked hero characters popular at the time, like Zorro or Robin Hood. </a:t>
            </a:r>
            <a:endParaRPr lang="en-US" sz="4000" dirty="0">
              <a:latin typeface="Lato" panose="020F0502020204030203" pitchFamily="34" charset="77"/>
            </a:endParaRPr>
          </a:p>
        </p:txBody>
      </p:sp>
      <p:pic>
        <p:nvPicPr>
          <p:cNvPr id="20" name="Picture 19">
            <a:extLst>
              <a:ext uri="{FF2B5EF4-FFF2-40B4-BE49-F238E27FC236}">
                <a16:creationId xmlns:a16="http://schemas.microsoft.com/office/drawing/2014/main" id="{912A22AE-C358-8C47-AE21-66EFB7C73787}"/>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5289205" y="1904963"/>
            <a:ext cx="8891735" cy="6863417"/>
          </a:xfrm>
          <a:prstGeom prst="rect">
            <a:avLst/>
          </a:prstGeom>
          <a:effectLst>
            <a:softEdge rad="190500"/>
          </a:effectLst>
        </p:spPr>
      </p:pic>
      <p:sp>
        <p:nvSpPr>
          <p:cNvPr id="8" name="TextBox 7">
            <a:extLst>
              <a:ext uri="{FF2B5EF4-FFF2-40B4-BE49-F238E27FC236}">
                <a16:creationId xmlns:a16="http://schemas.microsoft.com/office/drawing/2014/main" id="{D9085F72-EC7A-AA40-B9FC-4E6D8C937DDF}"/>
              </a:ext>
            </a:extLst>
          </p:cNvPr>
          <p:cNvSpPr txBox="1"/>
          <p:nvPr/>
        </p:nvSpPr>
        <p:spPr>
          <a:xfrm>
            <a:off x="15832307" y="8857162"/>
            <a:ext cx="7805530" cy="15799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sz="3200" dirty="0">
                <a:solidFill>
                  <a:schemeClr val="bg2">
                    <a:lumMod val="90000"/>
                  </a:schemeClr>
                </a:solidFill>
                <a:latin typeface="Garamond" panose="02020404030301010803" pitchFamily="18" charset="0"/>
                <a:ea typeface="Lato" panose="020F0502020204030203" pitchFamily="34" charset="0"/>
                <a:cs typeface="Arial" panose="020B0604020202020204" pitchFamily="34" charset="0"/>
              </a:rPr>
              <a:t>Still from the very popular 1950s television series </a:t>
            </a:r>
            <a:r>
              <a:rPr lang="en-US" sz="3200" i="1" dirty="0">
                <a:solidFill>
                  <a:schemeClr val="bg2">
                    <a:lumMod val="90000"/>
                  </a:schemeClr>
                </a:solidFill>
                <a:latin typeface="Garamond" panose="02020404030301010803" pitchFamily="18" charset="0"/>
                <a:ea typeface="Lato" panose="020F0502020204030203" pitchFamily="34" charset="0"/>
                <a:cs typeface="Arial" panose="020B0604020202020204" pitchFamily="34" charset="0"/>
              </a:rPr>
              <a:t>The Lone Ranger</a:t>
            </a:r>
            <a:r>
              <a:rPr lang="en-US" sz="3200" dirty="0">
                <a:solidFill>
                  <a:schemeClr val="bg2">
                    <a:lumMod val="90000"/>
                  </a:schemeClr>
                </a:solidFill>
                <a:latin typeface="Garamond" panose="02020404030301010803" pitchFamily="18" charset="0"/>
                <a:ea typeface="Lato" panose="020F0502020204030203" pitchFamily="34" charset="0"/>
                <a:cs typeface="Arial" panose="020B0604020202020204" pitchFamily="34" charset="0"/>
              </a:rPr>
              <a:t>, adapted from the 1930s radio drama.</a:t>
            </a:r>
            <a:endPar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endParaRPr>
          </a:p>
        </p:txBody>
      </p:sp>
      <p:sp>
        <p:nvSpPr>
          <p:cNvPr id="7" name="Woodson Principles Critical Thinking and Discussion Questions">
            <a:extLst>
              <a:ext uri="{FF2B5EF4-FFF2-40B4-BE49-F238E27FC236}">
                <a16:creationId xmlns:a16="http://schemas.microsoft.com/office/drawing/2014/main" id="{3A74BCCF-AE69-0B4E-8232-0C4415FD0F79}"/>
              </a:ext>
            </a:extLst>
          </p:cNvPr>
          <p:cNvSpPr txBox="1">
            <a:spLocks/>
          </p:cNvSpPr>
          <p:nvPr/>
        </p:nvSpPr>
        <p:spPr>
          <a:xfrm>
            <a:off x="3657600" y="9647122"/>
            <a:ext cx="11631604"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b="1" dirty="0">
                <a:latin typeface="Lato" panose="020F0502020204030203" pitchFamily="34" charset="77"/>
                <a:ea typeface="Lato" panose="020F0502020204030203" pitchFamily="34" charset="0"/>
                <a:cs typeface="Arial" panose="020B0604020202020204" pitchFamily="34" charset="0"/>
              </a:rPr>
              <a:t>Can you name some fictional characters that closely resemble real, historical figures?</a:t>
            </a:r>
          </a:p>
          <a:p>
            <a:endParaRPr lang="en-US" sz="4000" b="1" dirty="0">
              <a:latin typeface="Lato" panose="020F0502020204030203" pitchFamily="34" charset="77"/>
              <a:ea typeface="Lato" panose="020F0502020204030203" pitchFamily="34" charset="0"/>
              <a:cs typeface="Arial" panose="020B0604020202020204" pitchFamily="34" charset="0"/>
            </a:endParaRPr>
          </a:p>
          <a:p>
            <a:r>
              <a:rPr lang="en-US" sz="4000" b="1" dirty="0">
                <a:latin typeface="Lato" panose="020F0502020204030203" pitchFamily="34" charset="77"/>
                <a:ea typeface="Lato" panose="020F0502020204030203" pitchFamily="34" charset="0"/>
                <a:cs typeface="Arial" panose="020B0604020202020204" pitchFamily="34" charset="0"/>
              </a:rPr>
              <a:t>Were these similarities intentional by the authors?</a:t>
            </a:r>
            <a:endParaRPr lang="en-US" dirty="0">
              <a:ea typeface="Lato" panose="020F0502020204030203" pitchFamily="34" charset="0"/>
              <a:cs typeface="Arial" panose="020B0604020202020204" pitchFamily="34" charset="0"/>
            </a:endParaRPr>
          </a:p>
        </p:txBody>
      </p:sp>
    </p:spTree>
    <p:extLst>
      <p:ext uri="{BB962C8B-B14F-4D97-AF65-F5344CB8AC3E}">
        <p14:creationId xmlns:p14="http://schemas.microsoft.com/office/powerpoint/2010/main" val="1508813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9144000" cy="1100215"/>
          </a:xfrm>
          <a:prstGeom prst="rect">
            <a:avLst/>
          </a:prstGeom>
        </p:spPr>
        <p:txBody>
          <a:bodyPr anchor="t">
            <a:noAutofit/>
          </a:bodyPr>
          <a:lstStyle/>
          <a:p>
            <a:pPr>
              <a:lnSpc>
                <a:spcPts val="7640"/>
              </a:lnSpc>
              <a:spcAft>
                <a:spcPts val="600"/>
              </a:spcAft>
            </a:pPr>
            <a:r>
              <a:rPr lang="en-US" sz="6000" b="1" dirty="0">
                <a:latin typeface="Garamond" panose="02020404030301010803" pitchFamily="18" charset="0"/>
              </a:rPr>
              <a:t>The Legend Continues</a:t>
            </a:r>
            <a:endParaRPr dirty="0">
              <a:latin typeface="Garamond" panose="02020404030301010803" pitchFamily="18" charset="0"/>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1" y="2067330"/>
            <a:ext cx="795528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But Reeves’ documented adventures as a peace officer are just as exciting as anything in fictional Westerns. </a:t>
            </a:r>
            <a:br>
              <a:rPr lang="en-US" sz="4000" dirty="0">
                <a:latin typeface="Lato" panose="020F0502020204030203" pitchFamily="34" charset="77"/>
                <a:ea typeface="Lato" panose="020F0502020204030203" pitchFamily="34" charset="0"/>
                <a:cs typeface="Arial" panose="020B0604020202020204" pitchFamily="34" charset="0"/>
              </a:rPr>
            </a:br>
            <a:endParaRPr lang="en-US" sz="4000" dirty="0">
              <a:latin typeface="Lato" panose="020F0502020204030203" pitchFamily="34" charset="77"/>
              <a:ea typeface="Lato" panose="020F0502020204030203" pitchFamily="34" charset="0"/>
              <a:cs typeface="Arial" panose="020B0604020202020204" pitchFamily="34" charset="0"/>
            </a:endParaRPr>
          </a:p>
          <a:p>
            <a:r>
              <a:rPr lang="en-US" sz="4000" dirty="0">
                <a:latin typeface="Lato" panose="020F0502020204030203" pitchFamily="34" charset="77"/>
                <a:ea typeface="Lato" panose="020F0502020204030203" pitchFamily="34" charset="0"/>
                <a:cs typeface="Arial" panose="020B0604020202020204" pitchFamily="34" charset="0"/>
              </a:rPr>
              <a:t>As his fame grows in the twenty-first century, the idea that Reeves was “the real Lone Ranger” has become yet another part of the Bass Reeves legend.</a:t>
            </a:r>
            <a:br>
              <a:rPr lang="en-US" sz="4000" dirty="0">
                <a:latin typeface="Lato" panose="020F0502020204030203" pitchFamily="34" charset="77"/>
                <a:ea typeface="Lato" panose="020F0502020204030203" pitchFamily="34" charset="0"/>
                <a:cs typeface="Arial" panose="020B0604020202020204" pitchFamily="34" charset="0"/>
              </a:rPr>
            </a:br>
            <a:endParaRPr lang="en-US" sz="4000" dirty="0">
              <a:latin typeface="Lato" panose="020F0502020204030203" pitchFamily="34" charset="77"/>
              <a:ea typeface="Lato" panose="020F0502020204030203" pitchFamily="34" charset="0"/>
              <a:cs typeface="Arial" panose="020B0604020202020204" pitchFamily="34" charset="0"/>
            </a:endParaRPr>
          </a:p>
        </p:txBody>
      </p:sp>
      <p:sp>
        <p:nvSpPr>
          <p:cNvPr id="9" name="TextBox 8">
            <a:extLst>
              <a:ext uri="{FF2B5EF4-FFF2-40B4-BE49-F238E27FC236}">
                <a16:creationId xmlns:a16="http://schemas.microsoft.com/office/drawing/2014/main" id="{F218C28A-7F43-314E-886E-FA64E2F2D1E2}"/>
              </a:ext>
            </a:extLst>
          </p:cNvPr>
          <p:cNvSpPr txBox="1"/>
          <p:nvPr/>
        </p:nvSpPr>
        <p:spPr>
          <a:xfrm>
            <a:off x="5755342" y="12572805"/>
            <a:ext cx="8791990"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rPr>
              <a:t>Cover of </a:t>
            </a:r>
            <a:r>
              <a:rPr kumimoji="0" lang="en-US" sz="3200" b="0"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rPr>
              <a:t>True West</a:t>
            </a:r>
            <a:r>
              <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rPr>
              <a:t> magazine, Feb/March 2021</a:t>
            </a:r>
          </a:p>
        </p:txBody>
      </p:sp>
      <p:pic>
        <p:nvPicPr>
          <p:cNvPr id="11" name="Picture 10">
            <a:extLst>
              <a:ext uri="{FF2B5EF4-FFF2-40B4-BE49-F238E27FC236}">
                <a16:creationId xmlns:a16="http://schemas.microsoft.com/office/drawing/2014/main" id="{8C973F37-B4C3-B648-9AD4-82309735B551}"/>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2973880" y="119272"/>
            <a:ext cx="11999100" cy="13596728"/>
          </a:xfrm>
          <a:prstGeom prst="rect">
            <a:avLst/>
          </a:prstGeom>
        </p:spPr>
      </p:pic>
    </p:spTree>
    <p:extLst>
      <p:ext uri="{BB962C8B-B14F-4D97-AF65-F5344CB8AC3E}">
        <p14:creationId xmlns:p14="http://schemas.microsoft.com/office/powerpoint/2010/main" val="1445433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4187110" y="1580559"/>
            <a:ext cx="19177347" cy="991191"/>
          </a:xfrm>
          <a:prstGeom prst="rect">
            <a:avLst/>
          </a:prstGeom>
        </p:spPr>
        <p:txBody>
          <a:bodyPr>
            <a:noAutofit/>
          </a:bodyPr>
          <a:lstStyle/>
          <a:p>
            <a:r>
              <a:rPr lang="en-US" sz="4800" b="1" dirty="0">
                <a:latin typeface="Lato" panose="020F0502020204030203" pitchFamily="34" charset="77"/>
              </a:rPr>
              <a:t>Vocabulary</a:t>
            </a:r>
          </a:p>
        </p:txBody>
      </p:sp>
      <p:sp>
        <p:nvSpPr>
          <p:cNvPr id="2" name="Rectangle 1">
            <a:extLst>
              <a:ext uri="{FF2B5EF4-FFF2-40B4-BE49-F238E27FC236}">
                <a16:creationId xmlns:a16="http://schemas.microsoft.com/office/drawing/2014/main" id="{A82D3F23-7F3A-1F44-8659-239C01B5776D}"/>
              </a:ext>
            </a:extLst>
          </p:cNvPr>
          <p:cNvSpPr/>
          <p:nvPr/>
        </p:nvSpPr>
        <p:spPr>
          <a:xfrm>
            <a:off x="4187110" y="2809811"/>
            <a:ext cx="4158583" cy="9325630"/>
          </a:xfrm>
          <a:prstGeom prst="rect">
            <a:avLst/>
          </a:prstGeom>
        </p:spPr>
        <p:txBody>
          <a:bodyPr wrap="square">
            <a:spAutoFit/>
          </a:bodyPr>
          <a:lstStyle/>
          <a:p>
            <a:r>
              <a:rPr lang="en-US" sz="4000" dirty="0">
                <a:latin typeface="Lato" panose="020F0502020204030203" pitchFamily="34" charset="77"/>
              </a:rPr>
              <a:t>caliber</a:t>
            </a:r>
          </a:p>
          <a:p>
            <a:r>
              <a:rPr lang="en-US" sz="4000" dirty="0">
                <a:latin typeface="Lato" panose="020F0502020204030203" pitchFamily="34" charset="77"/>
              </a:rPr>
              <a:t>commute</a:t>
            </a:r>
          </a:p>
          <a:p>
            <a:r>
              <a:rPr lang="en-US" sz="4000" dirty="0">
                <a:latin typeface="Lato" panose="020F0502020204030203" pitchFamily="34" charset="77"/>
              </a:rPr>
              <a:t>controlled burn</a:t>
            </a:r>
          </a:p>
          <a:p>
            <a:r>
              <a:rPr lang="en-US" sz="4000" dirty="0">
                <a:latin typeface="Lato" panose="020F0502020204030203" pitchFamily="34" charset="77"/>
              </a:rPr>
              <a:t>credible</a:t>
            </a:r>
          </a:p>
          <a:p>
            <a:r>
              <a:rPr lang="en-US" sz="4000" dirty="0">
                <a:latin typeface="Lato" panose="020F0502020204030203" pitchFamily="34" charset="77"/>
              </a:rPr>
              <a:t>definitive</a:t>
            </a:r>
          </a:p>
          <a:p>
            <a:r>
              <a:rPr lang="en-US" sz="4000" dirty="0">
                <a:latin typeface="Lato" panose="020F0502020204030203" pitchFamily="34" charset="77"/>
              </a:rPr>
              <a:t>desperado</a:t>
            </a:r>
          </a:p>
          <a:p>
            <a:r>
              <a:rPr lang="en-US" sz="4000" dirty="0">
                <a:latin typeface="Lato" panose="020F0502020204030203" pitchFamily="34" charset="77"/>
              </a:rPr>
              <a:t>embellish</a:t>
            </a:r>
          </a:p>
          <a:p>
            <a:r>
              <a:rPr lang="en-US" sz="4000" dirty="0">
                <a:latin typeface="Lato" panose="020F0502020204030203" pitchFamily="34" charset="77"/>
              </a:rPr>
              <a:t>exonerate</a:t>
            </a:r>
          </a:p>
          <a:p>
            <a:r>
              <a:rPr lang="en-US" sz="4000" dirty="0">
                <a:latin typeface="Lato" panose="020F0502020204030203" pitchFamily="34" charset="77"/>
              </a:rPr>
              <a:t>marksmanship</a:t>
            </a:r>
          </a:p>
          <a:p>
            <a:r>
              <a:rPr lang="en-US" sz="4000" dirty="0">
                <a:latin typeface="Lato" panose="020F0502020204030203" pitchFamily="34" charset="77"/>
              </a:rPr>
              <a:t>notorious</a:t>
            </a:r>
          </a:p>
          <a:p>
            <a:r>
              <a:rPr lang="en-US" sz="4000" dirty="0">
                <a:latin typeface="Lato" panose="020F0502020204030203" pitchFamily="34" charset="77"/>
              </a:rPr>
              <a:t>posse</a:t>
            </a:r>
          </a:p>
          <a:p>
            <a:r>
              <a:rPr lang="en-US" sz="4000" dirty="0">
                <a:latin typeface="Lato" panose="020F0502020204030203" pitchFamily="34" charset="77"/>
              </a:rPr>
              <a:t>pungent</a:t>
            </a:r>
          </a:p>
          <a:p>
            <a:r>
              <a:rPr lang="en-US" sz="4000" dirty="0">
                <a:latin typeface="Lato" panose="020F0502020204030203" pitchFamily="34" charset="77"/>
              </a:rPr>
              <a:t>ruse</a:t>
            </a:r>
          </a:p>
          <a:p>
            <a:r>
              <a:rPr lang="en-US" sz="4000" dirty="0">
                <a:latin typeface="Lato" panose="020F0502020204030203" pitchFamily="34" charset="77"/>
              </a:rPr>
              <a:t>sea change </a:t>
            </a:r>
          </a:p>
          <a:p>
            <a:r>
              <a:rPr lang="en-US" sz="4000" dirty="0">
                <a:latin typeface="Lato" panose="020F0502020204030203" pitchFamily="34" charset="77"/>
              </a:rPr>
              <a:t>vagabond</a:t>
            </a:r>
          </a:p>
        </p:txBody>
      </p:sp>
      <p:pic>
        <p:nvPicPr>
          <p:cNvPr id="4" name="Picture 3">
            <a:extLst>
              <a:ext uri="{FF2B5EF4-FFF2-40B4-BE49-F238E27FC236}">
                <a16:creationId xmlns:a16="http://schemas.microsoft.com/office/drawing/2014/main" id="{03719AF8-FA2C-6246-AFC9-E8BC8425CA8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99"/>
          <a:stretch/>
        </p:blipFill>
        <p:spPr>
          <a:xfrm>
            <a:off x="11547567" y="2334963"/>
            <a:ext cx="11625942" cy="8809287"/>
          </a:xfrm>
          <a:prstGeom prst="rect">
            <a:avLst/>
          </a:prstGeom>
          <a:effectLst>
            <a:softEdge rad="127000"/>
          </a:effectLst>
        </p:spPr>
      </p:pic>
      <p:sp>
        <p:nvSpPr>
          <p:cNvPr id="5" name="TextBox 4">
            <a:extLst>
              <a:ext uri="{FF2B5EF4-FFF2-40B4-BE49-F238E27FC236}">
                <a16:creationId xmlns:a16="http://schemas.microsoft.com/office/drawing/2014/main" id="{0AFA99DF-E775-4F7F-54A6-23CDE6AFD6AD}"/>
              </a:ext>
            </a:extLst>
          </p:cNvPr>
          <p:cNvSpPr txBox="1"/>
          <p:nvPr/>
        </p:nvSpPr>
        <p:spPr>
          <a:xfrm>
            <a:off x="11779623" y="11177155"/>
            <a:ext cx="11393885" cy="15799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rPr>
              <a:t>Hunting </a:t>
            </a:r>
            <a:r>
              <a:rPr kumimoji="0" lang="en-US" sz="3200" b="0" i="1" u="none" strike="noStrike" cap="none" spc="0" normalizeH="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rPr>
              <a:t>party in the Old West. Exact date, place, and origin of the photograph are unknown, but some historians believe the Black man standing on the left side is a young Bass Reeves. </a:t>
            </a:r>
            <a:r>
              <a:rPr kumimoji="0" lang="en-US" sz="3200" b="0" u="none" strike="noStrike" cap="none" spc="0" normalizeH="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rPr>
              <a:t>Source: True West / Art Burton.</a:t>
            </a:r>
            <a:endParaRPr kumimoji="0" lang="en-US" sz="3200" b="0"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40441156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ABD7D3BC-057E-D048-9541-06F6EF26117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079190" y="5520368"/>
            <a:ext cx="14225619" cy="2675264"/>
          </a:xfrm>
          <a:prstGeom prst="rect">
            <a:avLst/>
          </a:prstGeom>
        </p:spPr>
      </p:pic>
    </p:spTree>
    <p:extLst>
      <p:ext uri="{BB962C8B-B14F-4D97-AF65-F5344CB8AC3E}">
        <p14:creationId xmlns:p14="http://schemas.microsoft.com/office/powerpoint/2010/main" val="336368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8F92499-0D94-3F17-1D39-EC146D97783D}"/>
              </a:ext>
            </a:extLst>
          </p:cNvPr>
          <p:cNvPicPr>
            <a:picLocks noChangeAspect="1"/>
          </p:cNvPicPr>
          <p:nvPr/>
        </p:nvPicPr>
        <p:blipFill rotWithShape="1">
          <a:blip r:embed="rId3" cstate="email">
            <a:alphaModFix amt="83000"/>
            <a:extLst>
              <a:ext uri="{28A0092B-C50C-407E-A947-70E740481C1C}">
                <a14:useLocalDpi xmlns:a14="http://schemas.microsoft.com/office/drawing/2010/main" val="0"/>
              </a:ext>
            </a:extLst>
          </a:blip>
          <a:srcRect/>
          <a:stretch/>
        </p:blipFill>
        <p:spPr>
          <a:xfrm>
            <a:off x="17148403" y="-38100"/>
            <a:ext cx="8999537" cy="13849350"/>
          </a:xfrm>
          <a:prstGeom prst="rect">
            <a:avLst/>
          </a:prstGeom>
          <a:effectLst>
            <a:softEdge rad="50800"/>
          </a:effectLst>
        </p:spPr>
      </p:pic>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b="1" dirty="0">
                <a:latin typeface="Garamond" panose="02020404030301010803" pitchFamily="18" charset="0"/>
              </a:rPr>
              <a:t>Shootout in the Cherokee Nation</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319434"/>
            <a:ext cx="11233816"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But Dozier thought he was smarter and faster than Reeves. For over a decade, Dozier had slipped past every officer sent to arrest him. When Dozier heard that Reeves was tracking him, he sent word to the Marshal: if Reeves tried to capture him, Dozier would shoot him dead.</a:t>
            </a:r>
          </a:p>
          <a:p>
            <a:br>
              <a:rPr lang="en-US" sz="4000" dirty="0">
                <a:latin typeface="Lato" panose="020F0502020204030203" pitchFamily="34" charset="77"/>
                <a:ea typeface="Lato" panose="020F0502020204030203" pitchFamily="34" charset="0"/>
                <a:cs typeface="Arial" panose="020B0604020202020204" pitchFamily="34" charset="0"/>
              </a:rPr>
            </a:br>
            <a:r>
              <a:rPr lang="en-US" sz="4000" dirty="0">
                <a:latin typeface="Lato" panose="020F0502020204030203" pitchFamily="34" charset="77"/>
                <a:ea typeface="Lato" panose="020F0502020204030203" pitchFamily="34" charset="0"/>
                <a:cs typeface="Arial" panose="020B0604020202020204" pitchFamily="34" charset="0"/>
              </a:rPr>
              <a:t>But Reeves wouldn’t quit, and now it looked like Dozier would make good on his threat. </a:t>
            </a:r>
          </a:p>
          <a:p>
            <a:endParaRPr lang="en-US" sz="4000" dirty="0">
              <a:latin typeface="Lato" panose="020F0502020204030203" pitchFamily="34" charset="77"/>
              <a:ea typeface="Lato" panose="020F0502020204030203" pitchFamily="34" charset="0"/>
              <a:cs typeface="Arial" panose="020B0604020202020204" pitchFamily="34" charset="0"/>
            </a:endParaRPr>
          </a:p>
          <a:p>
            <a:r>
              <a:rPr lang="en-US" sz="4000" dirty="0">
                <a:latin typeface="Lato" panose="020F0502020204030203" pitchFamily="34" charset="77"/>
                <a:ea typeface="Lato" panose="020F0502020204030203" pitchFamily="34" charset="0"/>
                <a:cs typeface="Arial" panose="020B0604020202020204" pitchFamily="34" charset="0"/>
              </a:rPr>
              <a:t>As Reeves and his companion sought shelter from a storm near the bottom of a ravine, Dozier fired from above. The bullet whistled past the marshal’s head, and he dove for cover.</a:t>
            </a:r>
          </a:p>
          <a:p>
            <a:pPr hangingPunct="1"/>
            <a:endParaRPr lang="en-US" dirty="0">
              <a:ea typeface="Lato" panose="020F0502020204030203" pitchFamily="34" charset="0"/>
              <a:cs typeface="Arial" panose="020B0604020202020204" pitchFamily="34" charset="0"/>
            </a:endParaRPr>
          </a:p>
        </p:txBody>
      </p:sp>
      <p:sp>
        <p:nvSpPr>
          <p:cNvPr id="2" name="TextBox 1">
            <a:extLst>
              <a:ext uri="{FF2B5EF4-FFF2-40B4-BE49-F238E27FC236}">
                <a16:creationId xmlns:a16="http://schemas.microsoft.com/office/drawing/2014/main" id="{0B34D0D1-9118-FD12-92B2-CC4F3B0304CE}"/>
              </a:ext>
            </a:extLst>
          </p:cNvPr>
          <p:cNvSpPr txBox="1"/>
          <p:nvPr/>
        </p:nvSpPr>
        <p:spPr>
          <a:xfrm>
            <a:off x="16422624" y="8730957"/>
            <a:ext cx="10265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solidFill>
                <a:srgbClr val="AE4844"/>
              </a:solidFill>
              <a:effectLst/>
              <a:uFillTx/>
              <a:latin typeface="Georgia" panose="02040502050405020303" pitchFamily="18" charset="0"/>
              <a:sym typeface="Bodoni SvtyTwo ITC TT-Book"/>
            </a:endParaRPr>
          </a:p>
        </p:txBody>
      </p:sp>
      <p:pic>
        <p:nvPicPr>
          <p:cNvPr id="7" name="Picture 6">
            <a:extLst>
              <a:ext uri="{FF2B5EF4-FFF2-40B4-BE49-F238E27FC236}">
                <a16:creationId xmlns:a16="http://schemas.microsoft.com/office/drawing/2014/main" id="{F0BFB36F-E659-486F-B8CB-13A481CAF104}"/>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sharpenSoften amount="100000"/>
                    </a14:imgEffect>
                    <a14:imgEffect>
                      <a14:colorTemperature colorTemp="11500"/>
                    </a14:imgEffect>
                    <a14:imgEffect>
                      <a14:saturation sat="0"/>
                    </a14:imgEffect>
                    <a14:imgEffect>
                      <a14:brightnessContrast bright="-100000" contrast="100000"/>
                    </a14:imgEffect>
                  </a14:imgLayer>
                </a14:imgProps>
              </a:ext>
              <a:ext uri="{28A0092B-C50C-407E-A947-70E740481C1C}">
                <a14:useLocalDpi xmlns:a14="http://schemas.microsoft.com/office/drawing/2010/main" val="0"/>
              </a:ext>
            </a:extLst>
          </a:blip>
          <a:srcRect l="33370" t="27992" r="25786" b="37107"/>
          <a:stretch/>
        </p:blipFill>
        <p:spPr>
          <a:xfrm>
            <a:off x="17945099" y="3867150"/>
            <a:ext cx="8115301" cy="9848850"/>
          </a:xfrm>
          <a:prstGeom prst="rect">
            <a:avLst/>
          </a:prstGeom>
        </p:spPr>
      </p:pic>
    </p:spTree>
    <p:extLst>
      <p:ext uri="{BB962C8B-B14F-4D97-AF65-F5344CB8AC3E}">
        <p14:creationId xmlns:p14="http://schemas.microsoft.com/office/powerpoint/2010/main" val="4164593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right)">
                                      <p:cBhvr>
                                        <p:cTn id="7" dur="500"/>
                                        <p:tgtEl>
                                          <p:spTgt spid="5">
                                            <p:txEl>
                                              <p:pRg st="1" end="1"/>
                                            </p:txEl>
                                          </p:spTgt>
                                        </p:tgtEl>
                                      </p:cBhvr>
                                    </p:animEffect>
                                  </p:childTnLst>
                                </p:cTn>
                              </p:par>
                              <p:par>
                                <p:cTn id="8" presetID="22" presetClass="entr" presetSubtype="2" fill="hold" nodeType="withEffect">
                                  <p:stCondLst>
                                    <p:cond delay="0"/>
                                  </p:stCondLst>
                                  <p:childTnLst>
                                    <p:set>
                                      <p:cBhvr>
                                        <p:cTn id="9" dur="1" fill="hold">
                                          <p:stCondLst>
                                            <p:cond delay="0"/>
                                          </p:stCondLst>
                                        </p:cTn>
                                        <p:tgtEl>
                                          <p:spTgt spid="5">
                                            <p:txEl>
                                              <p:pRg st="3" end="3"/>
                                            </p:txEl>
                                          </p:spTgt>
                                        </p:tgtEl>
                                        <p:attrNameLst>
                                          <p:attrName>style.visibility</p:attrName>
                                        </p:attrNameLst>
                                      </p:cBhvr>
                                      <p:to>
                                        <p:strVal val="visible"/>
                                      </p:to>
                                    </p:set>
                                    <p:animEffect transition="in" filter="wipe(right)">
                                      <p:cBhvr>
                                        <p:cTn id="10" dur="500"/>
                                        <p:tgtEl>
                                          <p:spTgt spid="5">
                                            <p:txEl>
                                              <p:pRg st="3" end="3"/>
                                            </p:txEl>
                                          </p:spTgt>
                                        </p:tgtEl>
                                      </p:cBhvr>
                                    </p:animEffect>
                                  </p:childTnLst>
                                </p:cTn>
                              </p:par>
                              <p:par>
                                <p:cTn id="11" presetID="2" presetClass="entr" presetSubtype="2" fill="hold" nodeType="withEffect">
                                  <p:stCondLst>
                                    <p:cond delay="50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2000" fill="hold"/>
                                        <p:tgtEl>
                                          <p:spTgt spid="7"/>
                                        </p:tgtEl>
                                        <p:attrNameLst>
                                          <p:attrName>ppt_x</p:attrName>
                                        </p:attrNameLst>
                                      </p:cBhvr>
                                      <p:tavLst>
                                        <p:tav tm="0">
                                          <p:val>
                                            <p:strVal val="1+#ppt_w/2"/>
                                          </p:val>
                                        </p:tav>
                                        <p:tav tm="100000">
                                          <p:val>
                                            <p:strVal val="#ppt_x"/>
                                          </p:val>
                                        </p:tav>
                                      </p:tavLst>
                                    </p:anim>
                                    <p:anim calcmode="lin" valueType="num">
                                      <p:cBhvr additive="base">
                                        <p:cTn id="14" dur="2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a:ln w="12700">
            <a:miter lim="400000"/>
          </a:ln>
        </p:spPr>
        <p:txBody>
          <a:bodyPr lIns="50800" tIns="50800" rIns="50800" bIns="50800" anchor="t">
            <a:noAutofit/>
          </a:bodyPr>
          <a:lstStyle/>
          <a:p>
            <a:pPr>
              <a:lnSpc>
                <a:spcPts val="7640"/>
              </a:lnSpc>
              <a:spcAft>
                <a:spcPts val="600"/>
              </a:spcAft>
            </a:pPr>
            <a:r>
              <a:rPr lang="en-US" sz="6000" b="1" dirty="0">
                <a:latin typeface="Garamond" panose="02020404030301010803" pitchFamily="18" charset="0"/>
              </a:rPr>
              <a:t>Shootout in the Cherokee Nation</a:t>
            </a:r>
            <a:br>
              <a:rPr lang="en-US" sz="6000" b="1" dirty="0"/>
            </a:br>
            <a:br>
              <a:rPr lang="en-US" sz="6000" b="1" dirty="0"/>
            </a:br>
            <a:endParaRPr sz="6000"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343117"/>
            <a:ext cx="17462488"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Gunfire rang out through the trees as lightning flashed across the skies. Reeves shot one of Dozier’s </a:t>
            </a:r>
            <a:r>
              <a:rPr lang="en-US" sz="4000" b="1" dirty="0">
                <a:latin typeface="Lato" panose="020F0502020204030203" pitchFamily="34" charset="77"/>
                <a:ea typeface="Lato" panose="020F0502020204030203" pitchFamily="34" charset="0"/>
                <a:cs typeface="Arial" panose="020B0604020202020204" pitchFamily="34" charset="0"/>
              </a:rPr>
              <a:t>posse</a:t>
            </a:r>
            <a:r>
              <a:rPr lang="en-US" sz="4000" dirty="0">
                <a:latin typeface="Lato" panose="020F0502020204030203" pitchFamily="34" charset="77"/>
                <a:ea typeface="Lato" panose="020F0502020204030203" pitchFamily="34" charset="0"/>
                <a:cs typeface="Arial" panose="020B0604020202020204" pitchFamily="34" charset="0"/>
              </a:rPr>
              <a:t>, and Dozier shot back, sending Reeves scrambling to the ground. After a moment of silence, Reeves heard laughter and footsteps. It was Dozier, believing he’d killed the famous Bass Reeves. </a:t>
            </a:r>
          </a:p>
          <a:p>
            <a:br>
              <a:rPr lang="en-US" sz="4000" dirty="0">
                <a:latin typeface="Lato" panose="020F0502020204030203" pitchFamily="34" charset="77"/>
                <a:ea typeface="Lato" panose="020F0502020204030203" pitchFamily="34" charset="0"/>
                <a:cs typeface="Arial" panose="020B0604020202020204" pitchFamily="34" charset="0"/>
              </a:rPr>
            </a:br>
            <a:endParaRPr lang="en-US" sz="4000" dirty="0">
              <a:latin typeface="Lato" panose="020F0502020204030203" pitchFamily="34" charset="77"/>
              <a:ea typeface="Lato" panose="020F0502020204030203" pitchFamily="34" charset="0"/>
              <a:cs typeface="Arial" panose="020B0604020202020204" pitchFamily="34" charset="0"/>
            </a:endParaRPr>
          </a:p>
        </p:txBody>
      </p:sp>
      <p:sp>
        <p:nvSpPr>
          <p:cNvPr id="8" name="Woodson Principles Critical Thinking and Discussion Questions">
            <a:extLst>
              <a:ext uri="{FF2B5EF4-FFF2-40B4-BE49-F238E27FC236}">
                <a16:creationId xmlns:a16="http://schemas.microsoft.com/office/drawing/2014/main" id="{0A6114C0-5F9C-3A47-9EED-D1A57984E827}"/>
              </a:ext>
            </a:extLst>
          </p:cNvPr>
          <p:cNvSpPr txBox="1">
            <a:spLocks/>
          </p:cNvSpPr>
          <p:nvPr/>
        </p:nvSpPr>
        <p:spPr>
          <a:xfrm>
            <a:off x="3657600" y="5401990"/>
            <a:ext cx="1113524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Reeves snapped up and leveled his six-gun at Dozier, shouting one last order to surrender. Shocked, the outlaw tried to duck and fire his rifle at Reeves. But he wasn’t quick enough.</a:t>
            </a:r>
          </a:p>
          <a:p>
            <a:endParaRPr lang="en-US" sz="4000" dirty="0">
              <a:latin typeface="Lato" panose="020F0502020204030203" pitchFamily="34" charset="77"/>
              <a:ea typeface="Lato" panose="020F0502020204030203" pitchFamily="34" charset="0"/>
              <a:cs typeface="Arial" panose="020B0604020202020204" pitchFamily="34" charset="0"/>
            </a:endParaRPr>
          </a:p>
          <a:p>
            <a:r>
              <a:rPr lang="en-US" sz="4000" dirty="0">
                <a:latin typeface="Lato" panose="020F0502020204030203" pitchFamily="34" charset="77"/>
                <a:ea typeface="Lato" panose="020F0502020204030203" pitchFamily="34" charset="0"/>
                <a:cs typeface="Arial" panose="020B0604020202020204" pitchFamily="34" charset="0"/>
              </a:rPr>
              <a:t>Bass Reeves, who had offered Dozier many chances to go peacefully, shot him through the neck. Dozier was dead before he hit the ground.</a:t>
            </a:r>
          </a:p>
        </p:txBody>
      </p:sp>
      <p:pic>
        <p:nvPicPr>
          <p:cNvPr id="7" name="Picture 6">
            <a:extLst>
              <a:ext uri="{FF2B5EF4-FFF2-40B4-BE49-F238E27FC236}">
                <a16:creationId xmlns:a16="http://schemas.microsoft.com/office/drawing/2014/main" id="{A5E325C1-65FA-A75A-6AB0-E0558F59A8FC}"/>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5269609" y="5442852"/>
            <a:ext cx="9952591" cy="8700144"/>
          </a:xfrm>
          <a:prstGeom prst="rect">
            <a:avLst/>
          </a:prstGeom>
          <a:effectLst>
            <a:softEdge rad="304800"/>
          </a:effectLst>
        </p:spPr>
      </p:pic>
      <p:pic>
        <p:nvPicPr>
          <p:cNvPr id="9" name="Picture 8">
            <a:extLst>
              <a:ext uri="{FF2B5EF4-FFF2-40B4-BE49-F238E27FC236}">
                <a16:creationId xmlns:a16="http://schemas.microsoft.com/office/drawing/2014/main" id="{D00F8349-1E2E-4788-A6A7-25B75E63D7E6}"/>
              </a:ext>
            </a:extLst>
          </p:cNvPr>
          <p:cNvPicPr preferRelativeResize="0">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7945100" y="5067299"/>
            <a:ext cx="5948550" cy="8855463"/>
          </a:xfrm>
          <a:prstGeom prst="rect">
            <a:avLst/>
          </a:prstGeom>
        </p:spPr>
      </p:pic>
    </p:spTree>
    <p:extLst>
      <p:ext uri="{BB962C8B-B14F-4D97-AF65-F5344CB8AC3E}">
        <p14:creationId xmlns:p14="http://schemas.microsoft.com/office/powerpoint/2010/main" val="319920453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5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anim calcmode="lin" valueType="num">
                                      <p:cBhvr>
                                        <p:cTn id="13" dur="2000" fill="hold"/>
                                        <p:tgtEl>
                                          <p:spTgt spid="9"/>
                                        </p:tgtEl>
                                        <p:attrNameLst>
                                          <p:attrName>ppt_x</p:attrName>
                                        </p:attrNameLst>
                                      </p:cBhvr>
                                      <p:tavLst>
                                        <p:tav tm="0">
                                          <p:val>
                                            <p:strVal val="#ppt_x"/>
                                          </p:val>
                                        </p:tav>
                                        <p:tav tm="100000">
                                          <p:val>
                                            <p:strVal val="#ppt_x"/>
                                          </p:val>
                                        </p:tav>
                                      </p:tavLst>
                                    </p:anim>
                                    <p:anim calcmode="lin" valueType="num">
                                      <p:cBhvr>
                                        <p:cTn id="14" dur="2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Legend of the Old West</a:t>
            </a:r>
            <a:br>
              <a:rPr lang="en-US" sz="6000" dirty="0"/>
            </a:br>
            <a:br>
              <a:rPr lang="en-US" sz="6000" dirty="0"/>
            </a:br>
            <a:endParaRPr sz="6000"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139111"/>
            <a:ext cx="11107927"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This story, like many stories from the Old West, has been told many times, and possibly </a:t>
            </a:r>
            <a:r>
              <a:rPr lang="en-US" sz="4000" b="1" dirty="0">
                <a:latin typeface="Lato" panose="020F0502020204030203" pitchFamily="34" charset="77"/>
                <a:ea typeface="Lato" panose="020F0502020204030203" pitchFamily="34" charset="0"/>
                <a:cs typeface="Arial" panose="020B0604020202020204" pitchFamily="34" charset="0"/>
              </a:rPr>
              <a:t>embellished</a:t>
            </a:r>
            <a:r>
              <a:rPr lang="en-US" sz="4000" dirty="0">
                <a:latin typeface="Lato" panose="020F0502020204030203" pitchFamily="34" charset="77"/>
                <a:ea typeface="Lato" panose="020F0502020204030203" pitchFamily="34" charset="0"/>
                <a:cs typeface="Arial" panose="020B0604020202020204" pitchFamily="34" charset="0"/>
              </a:rPr>
              <a:t>. On the other hand, it could be completely true! Most serious research into these events didn’t happen until decades later, pieced together from surviving documents, the recollection of eyewitnesses, and local legends. </a:t>
            </a:r>
          </a:p>
          <a:p>
            <a:endParaRPr lang="en-US" sz="4000" dirty="0">
              <a:latin typeface="Lato" panose="020F0502020204030203" pitchFamily="34" charset="77"/>
              <a:ea typeface="Lato" panose="020F0502020204030203" pitchFamily="34" charset="0"/>
              <a:cs typeface="Arial" panose="020B0604020202020204" pitchFamily="34" charset="0"/>
            </a:endParaRPr>
          </a:p>
          <a:p>
            <a:r>
              <a:rPr lang="en-US" sz="4000" dirty="0">
                <a:latin typeface="Lato" panose="020F0502020204030203" pitchFamily="34" charset="77"/>
                <a:ea typeface="Lato" panose="020F0502020204030203" pitchFamily="34" charset="0"/>
                <a:cs typeface="Arial" panose="020B0604020202020204" pitchFamily="34" charset="0"/>
              </a:rPr>
              <a:t>But we do know that Deputy U.S. Marshal Bass Reeves was a highly respected and wildly successful peace officer in western Arkansas and neighboring Indian Territory for over thirty years, starting when he was first commissioned by federal Judge Isaac Parker in 1875. </a:t>
            </a:r>
          </a:p>
          <a:p>
            <a:endParaRPr lang="en-US" sz="4000" dirty="0">
              <a:latin typeface="Lato" panose="020F0502020204030203" pitchFamily="34" charset="77"/>
              <a:ea typeface="Lato" panose="020F0502020204030203" pitchFamily="34" charset="0"/>
              <a:cs typeface="Arial" panose="020B0604020202020204" pitchFamily="34" charset="0"/>
            </a:endParaRPr>
          </a:p>
          <a:p>
            <a:endParaRPr lang="en-US" sz="4000" dirty="0">
              <a:latin typeface="Lato" panose="020F0502020204030203" pitchFamily="34" charset="77"/>
              <a:ea typeface="Lato" panose="020F0502020204030203" pitchFamily="34" charset="0"/>
              <a:cs typeface="Arial" panose="020B0604020202020204" pitchFamily="34" charset="0"/>
            </a:endParaRPr>
          </a:p>
        </p:txBody>
      </p:sp>
      <p:pic>
        <p:nvPicPr>
          <p:cNvPr id="3" name="Picture 2">
            <a:extLst>
              <a:ext uri="{FF2B5EF4-FFF2-40B4-BE49-F238E27FC236}">
                <a16:creationId xmlns:a16="http://schemas.microsoft.com/office/drawing/2014/main" id="{DA07DA5A-221C-FC43-9DD8-885AE49A6741}"/>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15671509" y="789904"/>
            <a:ext cx="7614004" cy="10640096"/>
          </a:xfrm>
          <a:prstGeom prst="rect">
            <a:avLst/>
          </a:prstGeom>
          <a:effectLst>
            <a:softEdge rad="63500"/>
          </a:effectLst>
        </p:spPr>
      </p:pic>
      <p:sp>
        <p:nvSpPr>
          <p:cNvPr id="6" name="TextBox 5">
            <a:extLst>
              <a:ext uri="{FF2B5EF4-FFF2-40B4-BE49-F238E27FC236}">
                <a16:creationId xmlns:a16="http://schemas.microsoft.com/office/drawing/2014/main" id="{4BDA92C4-F680-4F48-BC00-66B61704E36F}"/>
              </a:ext>
            </a:extLst>
          </p:cNvPr>
          <p:cNvSpPr txBox="1"/>
          <p:nvPr/>
        </p:nvSpPr>
        <p:spPr>
          <a:xfrm>
            <a:off x="7283513" y="11554496"/>
            <a:ext cx="16002000"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rPr>
              <a:t>1937 edition of </a:t>
            </a:r>
            <a:r>
              <a:rPr kumimoji="0" lang="en-US" sz="3200" b="0"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rPr>
              <a:t>The Lone Ranger</a:t>
            </a:r>
            <a:r>
              <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rPr>
              <a:t> magazine, which features stories based on the popular radio drama. Some have argued that Bass Reeves was the inspiration for the Lone Ranger character – but more on that later!</a:t>
            </a:r>
          </a:p>
        </p:txBody>
      </p:sp>
    </p:spTree>
    <p:extLst>
      <p:ext uri="{BB962C8B-B14F-4D97-AF65-F5344CB8AC3E}">
        <p14:creationId xmlns:p14="http://schemas.microsoft.com/office/powerpoint/2010/main" val="1550835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linds(horizontal)">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Legend of the Old West</a:t>
            </a: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272129"/>
            <a:ext cx="8874664"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Reeves had a reputation as a tough, fair-minded, jovial man who knew the landscapes of the territory (now eastern Oklahoma) like the back of his hand and could speak the languages of the Cherokee, Seminole, Choctaw, Muscogee (Creek), and Chickasaw peoples – the “Five Nations” who had been driven westward on the Trail of Tears generations earlier. </a:t>
            </a:r>
          </a:p>
          <a:p>
            <a:endParaRPr lang="en-US" sz="4000" dirty="0">
              <a:latin typeface="Lato" panose="020F0502020204030203" pitchFamily="34" charset="77"/>
              <a:ea typeface="Lato" panose="020F0502020204030203" pitchFamily="34" charset="0"/>
              <a:cs typeface="Arial" panose="020B0604020202020204" pitchFamily="34" charset="0"/>
            </a:endParaRPr>
          </a:p>
          <a:p>
            <a:r>
              <a:rPr lang="en-US" sz="4000" dirty="0">
                <a:latin typeface="Lato" panose="020F0502020204030203" pitchFamily="34" charset="77"/>
                <a:ea typeface="Lato" panose="020F0502020204030203" pitchFamily="34" charset="0"/>
                <a:cs typeface="Arial" panose="020B0604020202020204" pitchFamily="34" charset="0"/>
              </a:rPr>
              <a:t>This knowledge, combined with his physical strength, </a:t>
            </a:r>
            <a:r>
              <a:rPr lang="en-US" sz="4000" b="1" dirty="0">
                <a:latin typeface="Lato" panose="020F0502020204030203" pitchFamily="34" charset="77"/>
                <a:ea typeface="Lato" panose="020F0502020204030203" pitchFamily="34" charset="0"/>
                <a:cs typeface="Arial" panose="020B0604020202020204" pitchFamily="34" charset="0"/>
              </a:rPr>
              <a:t>marksmanship</a:t>
            </a:r>
            <a:r>
              <a:rPr lang="en-US" sz="4000" dirty="0">
                <a:latin typeface="Lato" panose="020F0502020204030203" pitchFamily="34" charset="77"/>
                <a:ea typeface="Lato" panose="020F0502020204030203" pitchFamily="34" charset="0"/>
                <a:cs typeface="Arial" panose="020B0604020202020204" pitchFamily="34" charset="0"/>
              </a:rPr>
              <a:t>, and talent for disguise and deception, made him invaluable in policing the uniquely multiracial world of the frontier.</a:t>
            </a:r>
          </a:p>
          <a:p>
            <a:br>
              <a:rPr lang="en-US" sz="4000" dirty="0">
                <a:latin typeface="Lato" panose="020F0502020204030203" pitchFamily="34" charset="77"/>
                <a:ea typeface="Lato" panose="020F0502020204030203" pitchFamily="34" charset="0"/>
                <a:cs typeface="Arial" panose="020B0604020202020204" pitchFamily="34" charset="0"/>
              </a:rPr>
            </a:br>
            <a:endParaRPr lang="en-US" sz="4000" dirty="0">
              <a:latin typeface="Lato" panose="020F0502020204030203" pitchFamily="34" charset="77"/>
              <a:ea typeface="Lato" panose="020F0502020204030203" pitchFamily="34" charset="0"/>
              <a:cs typeface="Arial" panose="020B0604020202020204" pitchFamily="34" charset="0"/>
            </a:endParaRPr>
          </a:p>
          <a:p>
            <a:endParaRPr lang="en-US" sz="4000" dirty="0">
              <a:latin typeface="Lato" panose="020F0502020204030203" pitchFamily="34" charset="77"/>
              <a:ea typeface="Lato" panose="020F0502020204030203" pitchFamily="34" charset="0"/>
              <a:cs typeface="Arial" panose="020B0604020202020204" pitchFamily="34" charset="0"/>
            </a:endParaRPr>
          </a:p>
          <a:p>
            <a:endParaRPr lang="en-US" sz="4000" dirty="0">
              <a:latin typeface="Lato" panose="020F0502020204030203" pitchFamily="34" charset="77"/>
              <a:ea typeface="Lato" panose="020F0502020204030203" pitchFamily="34" charset="0"/>
              <a:cs typeface="Arial" panose="020B0604020202020204" pitchFamily="34" charset="0"/>
            </a:endParaRPr>
          </a:p>
          <a:p>
            <a:endParaRPr lang="en-US" sz="4000" dirty="0">
              <a:latin typeface="Lato" panose="020F0502020204030203" pitchFamily="34" charset="77"/>
              <a:ea typeface="Lato" panose="020F0502020204030203" pitchFamily="34" charset="0"/>
              <a:cs typeface="Arial" panose="020B0604020202020204" pitchFamily="34" charset="0"/>
            </a:endParaRPr>
          </a:p>
        </p:txBody>
      </p:sp>
      <p:grpSp>
        <p:nvGrpSpPr>
          <p:cNvPr id="2" name="Group 1">
            <a:extLst>
              <a:ext uri="{FF2B5EF4-FFF2-40B4-BE49-F238E27FC236}">
                <a16:creationId xmlns:a16="http://schemas.microsoft.com/office/drawing/2014/main" id="{46A9523F-5E57-45C5-992D-76BE499D5901}"/>
              </a:ext>
            </a:extLst>
          </p:cNvPr>
          <p:cNvGrpSpPr/>
          <p:nvPr/>
        </p:nvGrpSpPr>
        <p:grpSpPr>
          <a:xfrm>
            <a:off x="13972032" y="2462629"/>
            <a:ext cx="9763209" cy="9901574"/>
            <a:chOff x="13972032" y="2208629"/>
            <a:chExt cx="9763209" cy="9901574"/>
          </a:xfrm>
        </p:grpSpPr>
        <p:pic>
          <p:nvPicPr>
            <p:cNvPr id="3" name="Picture 2">
              <a:extLst>
                <a:ext uri="{FF2B5EF4-FFF2-40B4-BE49-F238E27FC236}">
                  <a16:creationId xmlns:a16="http://schemas.microsoft.com/office/drawing/2014/main" id="{DA07DA5A-221C-FC43-9DD8-885AE49A6741}"/>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p:blipFill>
          <p:spPr>
            <a:xfrm>
              <a:off x="13972032" y="2208629"/>
              <a:ext cx="9763209" cy="7388977"/>
            </a:xfrm>
            <a:prstGeom prst="rect">
              <a:avLst/>
            </a:prstGeom>
            <a:ln w="12700">
              <a:solidFill>
                <a:schemeClr val="tx2">
                  <a:lumMod val="10000"/>
                </a:schemeClr>
              </a:solidFill>
            </a:ln>
            <a:effectLst>
              <a:outerShdw blurRad="50800" dist="38100" algn="l" rotWithShape="0">
                <a:prstClr val="black">
                  <a:alpha val="40000"/>
                </a:prstClr>
              </a:outerShdw>
              <a:softEdge rad="63500"/>
            </a:effectLst>
          </p:spPr>
        </p:pic>
        <p:sp>
          <p:nvSpPr>
            <p:cNvPr id="6" name="TextBox 5">
              <a:extLst>
                <a:ext uri="{FF2B5EF4-FFF2-40B4-BE49-F238E27FC236}">
                  <a16:creationId xmlns:a16="http://schemas.microsoft.com/office/drawing/2014/main" id="{4BDA92C4-F680-4F48-BC00-66B61704E36F}"/>
                </a:ext>
              </a:extLst>
            </p:cNvPr>
            <p:cNvSpPr txBox="1"/>
            <p:nvPr/>
          </p:nvSpPr>
          <p:spPr>
            <a:xfrm>
              <a:off x="14043891" y="10037841"/>
              <a:ext cx="9691349" cy="20723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sz="3200" i="1" dirty="0">
                  <a:solidFill>
                    <a:schemeClr val="bg2">
                      <a:lumMod val="90000"/>
                    </a:schemeClr>
                  </a:solidFill>
                  <a:latin typeface="Garamond" panose="02020404030301010803" pitchFamily="18" charset="0"/>
                  <a:ea typeface="Lato" panose="020F0502020204030203" pitchFamily="34" charset="0"/>
                  <a:cs typeface="Arial" panose="020B0604020202020204" pitchFamily="34" charset="0"/>
                </a:rPr>
                <a:t>National Parks Service map showing routes, across modern state lines, the Five Nations took from their lands in the southeast towards the federal Indian Territory, after the Indian Removal Act of 1830 forced them from their homes.</a:t>
              </a:r>
              <a:endPar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endParaRPr>
            </a:p>
          </p:txBody>
        </p:sp>
      </p:grpSp>
    </p:spTree>
    <p:extLst>
      <p:ext uri="{BB962C8B-B14F-4D97-AF65-F5344CB8AC3E}">
        <p14:creationId xmlns:p14="http://schemas.microsoft.com/office/powerpoint/2010/main" val="2511251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dissolv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Fighting in the Texas Calvary</a:t>
            </a: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209814"/>
            <a:ext cx="1061085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Arial" panose="020B0604020202020204" pitchFamily="34" charset="0"/>
              </a:rPr>
              <a:t>Bass Reeves was born into slavery in Crawford County, Arkansas in 1838, but was brought to Texas as a boy by his enslaver, William Reeves. When the Civil War broke out, William’s son George enlisted in the Confederate Army with the Eleventh Texas Calvary – and brought Bass with him as a valet and bodyguard. </a:t>
            </a:r>
          </a:p>
          <a:p>
            <a:endParaRPr lang="en-US" sz="4000" dirty="0">
              <a:latin typeface="Lato" panose="020F0502020204030203" pitchFamily="34" charset="77"/>
              <a:ea typeface="Lato" panose="020F0502020204030203" pitchFamily="34" charset="0"/>
              <a:cs typeface="Arial" panose="020B0604020202020204" pitchFamily="34" charset="0"/>
            </a:endParaRPr>
          </a:p>
          <a:p>
            <a:r>
              <a:rPr lang="en-US" sz="4000" dirty="0">
                <a:latin typeface="Lato" panose="020F0502020204030203" pitchFamily="34" charset="77"/>
                <a:ea typeface="Lato" panose="020F0502020204030203" pitchFamily="34" charset="0"/>
                <a:cs typeface="Arial" panose="020B0604020202020204" pitchFamily="34" charset="0"/>
              </a:rPr>
              <a:t>Unusual for the time, Bass was trained with firearms from his youth by the Reeves family, who entered him in shooting contests, which he typically won. By his own account, Reeves was present at the battles of Chickamauga and Missionary Ridge. But at some point during the war Reeves decided to free himself.</a:t>
            </a:r>
          </a:p>
          <a:p>
            <a:br>
              <a:rPr lang="en-US" sz="4000" dirty="0">
                <a:ea typeface="Lato" panose="020F0502020204030203" pitchFamily="34" charset="0"/>
                <a:cs typeface="Arial" panose="020B0604020202020204" pitchFamily="34" charset="0"/>
              </a:rPr>
            </a:br>
            <a:endParaRPr lang="en-US" sz="4000" dirty="0">
              <a:latin typeface="Lato" panose="020F0502020204030203" pitchFamily="34" charset="77"/>
              <a:ea typeface="Lato" panose="020F0502020204030203" pitchFamily="34" charset="0"/>
              <a:cs typeface="Arial" panose="020B0604020202020204" pitchFamily="34" charset="0"/>
            </a:endParaRPr>
          </a:p>
          <a:p>
            <a:endParaRPr lang="en-US" sz="4000" dirty="0">
              <a:latin typeface="Lato" panose="020F0502020204030203" pitchFamily="34" charset="77"/>
              <a:ea typeface="Lato" panose="020F0502020204030203" pitchFamily="34" charset="0"/>
              <a:cs typeface="Arial" panose="020B0604020202020204" pitchFamily="34" charset="0"/>
            </a:endParaRPr>
          </a:p>
          <a:p>
            <a:endParaRPr lang="en-US" sz="4000" dirty="0">
              <a:latin typeface="Lato" panose="020F0502020204030203" pitchFamily="34" charset="77"/>
              <a:ea typeface="Lato" panose="020F0502020204030203" pitchFamily="34" charset="0"/>
              <a:cs typeface="Arial" panose="020B0604020202020204" pitchFamily="34" charset="0"/>
            </a:endParaRPr>
          </a:p>
        </p:txBody>
      </p:sp>
      <p:pic>
        <p:nvPicPr>
          <p:cNvPr id="3" name="Picture 2">
            <a:extLst>
              <a:ext uri="{FF2B5EF4-FFF2-40B4-BE49-F238E27FC236}">
                <a16:creationId xmlns:a16="http://schemas.microsoft.com/office/drawing/2014/main" id="{DA07DA5A-221C-FC43-9DD8-885AE49A674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737"/>
          <a:stretch/>
        </p:blipFill>
        <p:spPr>
          <a:xfrm>
            <a:off x="15672816" y="2762264"/>
            <a:ext cx="8081010" cy="6498363"/>
          </a:xfrm>
          <a:prstGeom prst="rect">
            <a:avLst/>
          </a:prstGeom>
          <a:effectLst>
            <a:softEdge rad="58314"/>
          </a:effectLst>
        </p:spPr>
      </p:pic>
      <p:sp>
        <p:nvSpPr>
          <p:cNvPr id="6" name="TextBox 5">
            <a:extLst>
              <a:ext uri="{FF2B5EF4-FFF2-40B4-BE49-F238E27FC236}">
                <a16:creationId xmlns:a16="http://schemas.microsoft.com/office/drawing/2014/main" id="{4BDA92C4-F680-4F48-BC00-66B61704E36F}"/>
              </a:ext>
            </a:extLst>
          </p:cNvPr>
          <p:cNvSpPr txBox="1"/>
          <p:nvPr/>
        </p:nvSpPr>
        <p:spPr>
          <a:xfrm>
            <a:off x="15865221" y="9509175"/>
            <a:ext cx="7696200" cy="15799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sz="3200" i="1" dirty="0">
                <a:solidFill>
                  <a:schemeClr val="bg2">
                    <a:lumMod val="90000"/>
                  </a:schemeClr>
                </a:solidFill>
                <a:latin typeface="Garamond" panose="02020404030301010803" pitchFamily="18" charset="0"/>
                <a:ea typeface="Lato" panose="020F0502020204030203" pitchFamily="34" charset="0"/>
                <a:cs typeface="Arial" panose="020B0604020202020204" pitchFamily="34" charset="0"/>
              </a:rPr>
              <a:t>Photo card, front and back, of Bass Reeves’ enslaver, George Reeves, who later became Speaker of the House in the Texas State Legislature, c. 1881.</a:t>
            </a:r>
            <a:endPar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17075479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dissolv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914400"/>
            <a:ext cx="18299080" cy="1100215"/>
          </a:xfrm>
          <a:prstGeom prst="rect">
            <a:avLst/>
          </a:prstGeom>
        </p:spPr>
        <p:txBody>
          <a:bodyPr anchor="t">
            <a:noAutofit/>
          </a:bodyPr>
          <a:lstStyle/>
          <a:p>
            <a:pPr>
              <a:lnSpc>
                <a:spcPts val="7640"/>
              </a:lnSpc>
              <a:spcAft>
                <a:spcPts val="600"/>
              </a:spcAft>
            </a:pPr>
            <a:r>
              <a:rPr lang="en-US" sz="6000" dirty="0">
                <a:latin typeface="Garamond" panose="02020404030301010803" pitchFamily="18" charset="0"/>
              </a:rPr>
              <a:t>Getting Free – and Fleeing to the Territory</a:t>
            </a:r>
            <a:br>
              <a:rPr lang="en-US" sz="7200" dirty="0"/>
            </a:br>
            <a:br>
              <a:rPr lang="en-US" dirty="0"/>
            </a:br>
            <a:endParaRPr dirty="0"/>
          </a:p>
        </p:txBody>
      </p:sp>
      <p:sp>
        <p:nvSpPr>
          <p:cNvPr id="7" name="Woodson Principles Critical Thinking and Discussion Questions">
            <a:extLst>
              <a:ext uri="{FF2B5EF4-FFF2-40B4-BE49-F238E27FC236}">
                <a16:creationId xmlns:a16="http://schemas.microsoft.com/office/drawing/2014/main" id="{CF254FB6-5E91-0D46-ADAE-0A2B94547115}"/>
              </a:ext>
            </a:extLst>
          </p:cNvPr>
          <p:cNvSpPr txBox="1">
            <a:spLocks/>
          </p:cNvSpPr>
          <p:nvPr/>
        </p:nvSpPr>
        <p:spPr>
          <a:xfrm>
            <a:off x="3657600" y="2384382"/>
            <a:ext cx="1883248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uFillTx/>
                <a:latin typeface="Lato" panose="020F0502020204030203" pitchFamily="34" charset="77"/>
                <a:ea typeface="Lato" panose="020F0502020204030203" pitchFamily="34" charset="0"/>
                <a:cs typeface="Arial" panose="020B0604020202020204" pitchFamily="34" charset="0"/>
                <a:sym typeface="Bodoni SvtyTwo ITC TT-Book"/>
              </a:rPr>
              <a:t>Stories passed down by Bass’s children and grandchildren say that Bass and George got in a fight during a card game when Bass thought he had been cheated. Bass pummeled George and made a break for it, fleeing to Indian Territory. </a:t>
            </a:r>
          </a:p>
          <a:p>
            <a:endParaRPr lang="en-US" sz="4000" dirty="0">
              <a:uFillTx/>
              <a:latin typeface="Lato" panose="020F0502020204030203" pitchFamily="34" charset="77"/>
              <a:ea typeface="Lato" panose="020F0502020204030203" pitchFamily="34" charset="0"/>
              <a:cs typeface="Arial" panose="020B0604020202020204" pitchFamily="34" charset="0"/>
              <a:sym typeface="Bodoni SvtyTwo ITC TT-Book"/>
            </a:endParaRPr>
          </a:p>
          <a:p>
            <a:r>
              <a:rPr lang="en-US" sz="4000" dirty="0">
                <a:uFillTx/>
                <a:latin typeface="Lato" panose="020F0502020204030203" pitchFamily="34" charset="77"/>
                <a:ea typeface="Lato" panose="020F0502020204030203" pitchFamily="34" charset="0"/>
                <a:cs typeface="Arial" panose="020B0604020202020204" pitchFamily="34" charset="0"/>
                <a:sym typeface="Bodoni SvtyTwo ITC TT-Book"/>
              </a:rPr>
              <a:t>He lived among the Five Nations for the rest of the war, learning their languages and customs and becoming intimately familiar with the terrain.</a:t>
            </a:r>
          </a:p>
        </p:txBody>
      </p:sp>
      <p:pic>
        <p:nvPicPr>
          <p:cNvPr id="4" name="Picture 3">
            <a:extLst>
              <a:ext uri="{FF2B5EF4-FFF2-40B4-BE49-F238E27FC236}">
                <a16:creationId xmlns:a16="http://schemas.microsoft.com/office/drawing/2014/main" id="{20520E37-8FBC-3FFB-5765-5785441268B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671457" y="6781800"/>
            <a:ext cx="17941143" cy="7162800"/>
          </a:xfrm>
          <a:prstGeom prst="rect">
            <a:avLst/>
          </a:prstGeom>
          <a:effectLst>
            <a:softEdge rad="76200"/>
          </a:effectLst>
        </p:spPr>
      </p:pic>
      <p:sp>
        <p:nvSpPr>
          <p:cNvPr id="8" name="TextBox 7">
            <a:extLst>
              <a:ext uri="{FF2B5EF4-FFF2-40B4-BE49-F238E27FC236}">
                <a16:creationId xmlns:a16="http://schemas.microsoft.com/office/drawing/2014/main" id="{E8FA8AC0-49E8-5292-AA8E-56154E5FBF08}"/>
              </a:ext>
            </a:extLst>
          </p:cNvPr>
          <p:cNvSpPr txBox="1"/>
          <p:nvPr/>
        </p:nvSpPr>
        <p:spPr>
          <a:xfrm>
            <a:off x="3257550" y="9975658"/>
            <a:ext cx="2990850" cy="20723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sz="3200" i="1" dirty="0">
                <a:solidFill>
                  <a:schemeClr val="bg2">
                    <a:lumMod val="90000"/>
                  </a:schemeClr>
                </a:solidFill>
                <a:latin typeface="Garamond" panose="02020404030301010803" pitchFamily="18" charset="0"/>
                <a:ea typeface="Lato" panose="020F0502020204030203" pitchFamily="34" charset="0"/>
                <a:cs typeface="Arial" panose="020B0604020202020204" pitchFamily="34" charset="0"/>
              </a:rPr>
              <a:t>The Ouachita Mountains, in what is now southeast Oklahoma.</a:t>
            </a:r>
            <a:endParaRPr kumimoji="0" lang="en-US" sz="3200" b="0" i="1" u="none" strike="noStrike" cap="none" spc="0" normalizeH="0" baseline="0" dirty="0">
              <a:ln>
                <a:noFill/>
              </a:ln>
              <a:solidFill>
                <a:schemeClr val="bg2">
                  <a:lumMod val="90000"/>
                </a:schemeClr>
              </a:solidFill>
              <a:effectLst/>
              <a:uFillTx/>
              <a:latin typeface="Garamond" panose="02020404030301010803" pitchFamily="18" charset="0"/>
              <a:ea typeface="Lato" panose="020F0502020204030203"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21175005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dissolve">
                                      <p:cBhvr>
                                        <p:cTn id="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1_BasicWhite">
  <a:themeElements>
    <a:clrScheme name="21_BasicWhite">
      <a:dk1>
        <a:srgbClr val="FFFFFF"/>
      </a:dk1>
      <a:lt1>
        <a:srgbClr val="AE4844"/>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Custom 3">
      <a:majorFont>
        <a:latin typeface="Georgia"/>
        <a:ea typeface="Bodoni SvtyTwo ITC TT-Bold"/>
        <a:cs typeface="Bodoni SvtyTwo ITC TT-Bold"/>
      </a:majorFont>
      <a:minorFont>
        <a:latin typeface="Lato"/>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Coachman presentation" id="{A595D5C0-F4E3-F44D-AD5E-36BFBFD1B6FF}" vid="{6D0856E1-06B8-2E4B-9A92-504E7A9100F6}"/>
    </a:ext>
  </a:ext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4839</Words>
  <Application>Microsoft Office PowerPoint</Application>
  <PresentationFormat>Custom</PresentationFormat>
  <Paragraphs>293</Paragraphs>
  <Slides>37</Slides>
  <Notes>36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37</vt:i4>
      </vt:variant>
    </vt:vector>
  </HeadingPairs>
  <TitlesOfParts>
    <vt:vector size="48" baseType="lpstr">
      <vt:lpstr>Arial</vt:lpstr>
      <vt:lpstr>Bodoni SvtyTwo ITC TT-Bold</vt:lpstr>
      <vt:lpstr>Bodoni SvtyTwo ITC TT-Book</vt:lpstr>
      <vt:lpstr>Garamond</vt:lpstr>
      <vt:lpstr>Georgia</vt:lpstr>
      <vt:lpstr>Helvetica Neue</vt:lpstr>
      <vt:lpstr>Helvetica Neue Medium</vt:lpstr>
      <vt:lpstr>Lato</vt:lpstr>
      <vt:lpstr>Lato Regular</vt:lpstr>
      <vt:lpstr>Lato-Light</vt:lpstr>
      <vt:lpstr>21_BasicWhite</vt:lpstr>
      <vt:lpstr>Bass Reeves: Legendary American Lawman</vt:lpstr>
      <vt:lpstr>Shootout in the Cherokee Nation  </vt:lpstr>
      <vt:lpstr>Shootout in the Cherokee Nation  </vt:lpstr>
      <vt:lpstr>Shootout in the Cherokee Nation  </vt:lpstr>
      <vt:lpstr>Shootout in the Cherokee Nation  </vt:lpstr>
      <vt:lpstr>Legend of the Old West  </vt:lpstr>
      <vt:lpstr>Legend of the Old West </vt:lpstr>
      <vt:lpstr>Fighting in the Texas Calvary </vt:lpstr>
      <vt:lpstr>Getting Free – and Fleeing to the Territory  </vt:lpstr>
      <vt:lpstr>A Quiet Postwar Decade  </vt:lpstr>
      <vt:lpstr>Judge Isaac Parker  </vt:lpstr>
      <vt:lpstr>The Silver Star  </vt:lpstr>
      <vt:lpstr>The Multiracial World of the Frontier  </vt:lpstr>
      <vt:lpstr>“No God West of Fort Smith”  </vt:lpstr>
      <vt:lpstr>“No God West of Fort Smith”</vt:lpstr>
      <vt:lpstr>Life of a Frontier Lawman  </vt:lpstr>
      <vt:lpstr>Master of Disguise  </vt:lpstr>
      <vt:lpstr>Master of Disguise </vt:lpstr>
      <vt:lpstr>Easy on the trigger  </vt:lpstr>
      <vt:lpstr>Respected by the best …  </vt:lpstr>
      <vt:lpstr>Respected by the best … and worst</vt:lpstr>
      <vt:lpstr>Respected by the best … and worst</vt:lpstr>
      <vt:lpstr>Lawman on Trial</vt:lpstr>
      <vt:lpstr>Lawman on Trial</vt:lpstr>
      <vt:lpstr>Lawman on Trial</vt:lpstr>
      <vt:lpstr>A  Family  Tragedy</vt:lpstr>
      <vt:lpstr>A  Family  Tragedy</vt:lpstr>
      <vt:lpstr>1907: Oklahoma statehood – and segregation</vt:lpstr>
      <vt:lpstr>1907: Oklahoma statehood – and segregation</vt:lpstr>
      <vt:lpstr>Retirement and Death  </vt:lpstr>
      <vt:lpstr>Retirement and Death  </vt:lpstr>
      <vt:lpstr>Bass Reeves Rediscovered  </vt:lpstr>
      <vt:lpstr>Bass Reeves Rediscovered  </vt:lpstr>
      <vt:lpstr>The Real Lone Ranger?</vt:lpstr>
      <vt:lpstr>The Legend Continues</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2024-07-02T18:24:54Z</dcterms:created>
  <dcterms:modified xsi:type="dcterms:W3CDTF">2024-07-02T19:48:48Z</dcterms:modified>
  <cp:category/>
  <cp:contentStatus/>
</cp:coreProperties>
</file>