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1"/>
  </p:notesMasterIdLst>
  <p:sldIdLst>
    <p:sldId id="256" r:id="rId2"/>
    <p:sldId id="258" r:id="rId3"/>
    <p:sldId id="262" r:id="rId4"/>
    <p:sldId id="276" r:id="rId5"/>
    <p:sldId id="264" r:id="rId6"/>
    <p:sldId id="281" r:id="rId7"/>
    <p:sldId id="265" r:id="rId8"/>
    <p:sldId id="259" r:id="rId9"/>
    <p:sldId id="271" r:id="rId10"/>
    <p:sldId id="266" r:id="rId11"/>
    <p:sldId id="278" r:id="rId12"/>
    <p:sldId id="261" r:id="rId13"/>
    <p:sldId id="279" r:id="rId14"/>
    <p:sldId id="282" r:id="rId15"/>
    <p:sldId id="272" r:id="rId16"/>
    <p:sldId id="277" r:id="rId17"/>
    <p:sldId id="273" r:id="rId18"/>
    <p:sldId id="274" r:id="rId19"/>
    <p:sldId id="283" r:id="rId2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33"/>
    <p:restoredTop sz="94648"/>
  </p:normalViewPr>
  <p:slideViewPr>
    <p:cSldViewPr snapToGrid="0" snapToObjects="1">
      <p:cViewPr varScale="1">
        <p:scale>
          <a:sx n="41" d="100"/>
          <a:sy n="41" d="100"/>
        </p:scale>
        <p:origin x="523" y="38"/>
      </p:cViewPr>
      <p:guideLst/>
    </p:cSldViewPr>
  </p:slideViewPr>
  <p:outlineViewPr>
    <p:cViewPr>
      <p:scale>
        <a:sx n="33" d="100"/>
        <a:sy n="33" d="100"/>
      </p:scale>
      <p:origin x="0" y="-50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https://accessgenealogy.com/wp-content/uploads/2011/07/1820-Melish-Map-of-Mississippi-1080x1591.jpg</a:t>
            </a:r>
          </a:p>
        </p:txBody>
      </p:sp>
    </p:spTree>
    <p:extLst>
      <p:ext uri="{BB962C8B-B14F-4D97-AF65-F5344CB8AC3E}">
        <p14:creationId xmlns:p14="http://schemas.microsoft.com/office/powerpoint/2010/main" val="1627018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https://upload.wikimedia.org/wikipedia/commons/1/11/K_Street%2C_Inundation_of_the_State_Capitol%2C_City_of_Sacramento%2C_1862.jpg</a:t>
            </a:r>
          </a:p>
        </p:txBody>
      </p:sp>
    </p:spTree>
    <p:extLst>
      <p:ext uri="{BB962C8B-B14F-4D97-AF65-F5344CB8AC3E}">
        <p14:creationId xmlns:p14="http://schemas.microsoft.com/office/powerpoint/2010/main" val="1657068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a:solidFill>
                  <a:srgbClr val="313653"/>
                </a:solidFill>
                <a:latin typeface="Bodoni SvtyTwo ITC TT-Book"/>
                <a:ea typeface="Bodoni SvtyTwo ITC TT-Book"/>
                <a:cs typeface="Bodoni SvtyTwo ITC TT-Book"/>
                <a:sym typeface="Bodoni SvtyTwo ITC TT-Book"/>
              </a:defRPr>
            </a:lvl1pPr>
          </a:lstStyle>
          <a:p>
            <a:r>
              <a:t>Author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spc="-14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t>Presentation Subtitle</a:t>
            </a:r>
          </a:p>
          <a:p>
            <a:pPr lvl="1"/>
            <a:endParaRPr/>
          </a:p>
          <a:p>
            <a:pPr lvl="2"/>
            <a:endParaRPr/>
          </a:p>
          <a:p>
            <a:pPr lvl="3"/>
            <a:endParaRPr/>
          </a:p>
          <a:p>
            <a:pPr lvl="4"/>
            <a:endParaRPr/>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a:p>
        </p:txBody>
      </p:sp>
      <p:sp>
        <p:nvSpPr>
          <p:cNvPr id="16"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8" name="White and Gold.png">
            <a:extLst>
              <a:ext uri="{FF2B5EF4-FFF2-40B4-BE49-F238E27FC236}">
                <a16:creationId xmlns:a16="http://schemas.microsoft.com/office/drawing/2014/main" id="{5152B0BE-A7F8-4976-97BB-859C394A6B8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2022309" y="6242188"/>
            <a:ext cx="6577396" cy="1231622"/>
          </a:xfrm>
          <a:prstGeom prst="rect">
            <a:avLst/>
          </a:prstGeom>
          <a:ln w="12700">
            <a:miter lim="400000"/>
          </a:ln>
        </p:spPr>
      </p:pic>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Helvetica Neue"/>
                <a:ea typeface="Helvetica Neue"/>
                <a:cs typeface="Helvetica Neue"/>
                <a:sym typeface="Helvetica Neue"/>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Lst>
  <p:transition spd="med"/>
  <p:txStyles>
    <p:titleStyle>
      <a:lvl1pPr marL="0" marR="0" indent="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1pPr>
      <a:lvl2pPr marL="863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2pPr>
      <a:lvl3pPr marL="1473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3pPr>
      <a:lvl4pPr marL="2082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4pPr>
      <a:lvl5pPr marL="26924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cogsocialjustice.wordpress.com/" TargetMode="External"/><Relationship Id="rId1" Type="http://schemas.openxmlformats.org/officeDocument/2006/relationships/slideLayout" Target="../slideLayouts/slideLayout1.xml"/><Relationship Id="rId4" Type="http://schemas.microsoft.com/office/2007/relationships/hdphoto" Target="../media/hdphoto6.wdp"/></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3.png"/><Relationship Id="rId5" Type="http://schemas.microsoft.com/office/2007/relationships/hdphoto" Target="../media/hdphoto8.wdp"/><Relationship Id="rId4" Type="http://schemas.openxmlformats.org/officeDocument/2006/relationships/image" Target="../media/image22.png"/><Relationship Id="rId9" Type="http://schemas.microsoft.com/office/2007/relationships/hdphoto" Target="../media/hdphoto10.wdp"/></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50000"/>
          </a:srgbClr>
        </a:solidFill>
        <a:effectLst/>
      </p:bgPr>
    </p:bg>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4296567" y="1288734"/>
            <a:ext cx="17966274" cy="2101395"/>
          </a:xfrm>
          <a:prstGeom prst="rect">
            <a:avLst/>
          </a:prstGeom>
        </p:spPr>
        <p:txBody>
          <a:bodyPr anchor="t">
            <a:noAutofit/>
          </a:bodyPr>
          <a:lstStyle/>
          <a:p>
            <a:pPr>
              <a:lnSpc>
                <a:spcPct val="100000"/>
              </a:lnSpc>
            </a:pPr>
            <a:r>
              <a:rPr lang="en-US" b="1" dirty="0"/>
              <a:t>Biddy Mason</a:t>
            </a:r>
            <a:br>
              <a:rPr lang="en-US" dirty="0"/>
            </a:br>
            <a:r>
              <a:rPr lang="en-US" sz="6000" dirty="0">
                <a:sym typeface="Bodoni"/>
              </a:rPr>
              <a:t>She escaped slavery — and became a generous millionaire</a:t>
            </a:r>
            <a:br>
              <a:rPr lang="en-US" sz="6000" dirty="0">
                <a:sym typeface="Lato"/>
              </a:rPr>
            </a:br>
            <a:br>
              <a:rPr lang="en-US" dirty="0"/>
            </a:br>
            <a:endParaRPr dirty="0"/>
          </a:p>
        </p:txBody>
      </p:sp>
      <p:sp>
        <p:nvSpPr>
          <p:cNvPr id="154" name="Woodson Principles Critical Thinking and Discussion Questions"/>
          <p:cNvSpPr txBox="1">
            <a:spLocks noGrp="1"/>
          </p:cNvSpPr>
          <p:nvPr>
            <p:ph type="subTitle" sz="quarter" idx="1"/>
          </p:nvPr>
        </p:nvSpPr>
        <p:spPr>
          <a:xfrm>
            <a:off x="5591976" y="3878652"/>
            <a:ext cx="2981250" cy="645545"/>
          </a:xfrm>
          <a:prstGeom prst="rect">
            <a:avLst/>
          </a:prstGeom>
        </p:spPr>
        <p:txBody>
          <a:bodyPr>
            <a:noAutofit/>
          </a:bodyPr>
          <a:lstStyle/>
          <a:p>
            <a:r>
              <a:rPr lang="en-US" sz="4000" b="1" dirty="0">
                <a:latin typeface="Lato" panose="020F0502020204030203" pitchFamily="34" charset="77"/>
              </a:rPr>
              <a:t>1818 - 1891</a:t>
            </a:r>
            <a:endParaRPr sz="4000" b="1" dirty="0">
              <a:latin typeface="Lato" panose="020F0502020204030203" pitchFamily="34" charset="77"/>
            </a:endParaRPr>
          </a:p>
        </p:txBody>
      </p:sp>
      <p:sp>
        <p:nvSpPr>
          <p:cNvPr id="156" name="Lorem ipsum…"/>
          <p:cNvSpPr txBox="1"/>
          <p:nvPr/>
        </p:nvSpPr>
        <p:spPr>
          <a:xfrm>
            <a:off x="5591976" y="5182081"/>
            <a:ext cx="5914233" cy="7252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r>
              <a:rPr lang="en-US" sz="4000" dirty="0">
                <a:latin typeface="Lato" panose="020F0502020204030203" pitchFamily="34" charset="77"/>
              </a:rPr>
              <a:t>Entrepreneur</a:t>
            </a:r>
            <a:endParaRPr sz="4000" dirty="0">
              <a:latin typeface="Lato" panose="020F0502020204030203" pitchFamily="34" charset="77"/>
            </a:endParaRPr>
          </a:p>
          <a:p>
            <a:endParaRPr sz="4000" dirty="0">
              <a:latin typeface="Lato" panose="020F0502020204030203" pitchFamily="34" charset="77"/>
            </a:endParaRPr>
          </a:p>
          <a:p>
            <a:r>
              <a:rPr lang="en-US" sz="4000" dirty="0">
                <a:latin typeface="Lato" panose="020F0502020204030203" pitchFamily="34" charset="77"/>
              </a:rPr>
              <a:t>Pioneer</a:t>
            </a:r>
          </a:p>
          <a:p>
            <a:endParaRPr lang="en-US" sz="4000" dirty="0">
              <a:latin typeface="Lato" panose="020F0502020204030203" pitchFamily="34" charset="77"/>
            </a:endParaRPr>
          </a:p>
          <a:p>
            <a:r>
              <a:rPr lang="en-US" sz="4000" dirty="0">
                <a:latin typeface="Lato" panose="020F0502020204030203" pitchFamily="34" charset="77"/>
              </a:rPr>
              <a:t>Health care provider</a:t>
            </a:r>
          </a:p>
          <a:p>
            <a:endParaRPr lang="en-US" sz="4000" dirty="0">
              <a:latin typeface="Lato" panose="020F0502020204030203" pitchFamily="34" charset="77"/>
            </a:endParaRPr>
          </a:p>
          <a:p>
            <a:r>
              <a:rPr lang="en-US" sz="4000" dirty="0">
                <a:latin typeface="Lato" panose="020F0502020204030203" pitchFamily="34" charset="77"/>
              </a:rPr>
              <a:t>Investor</a:t>
            </a:r>
          </a:p>
          <a:p>
            <a:endParaRPr lang="en-US" sz="4000" dirty="0">
              <a:latin typeface="Lato" panose="020F0502020204030203" pitchFamily="34" charset="77"/>
            </a:endParaRPr>
          </a:p>
          <a:p>
            <a:r>
              <a:rPr lang="en-US" sz="4000" dirty="0">
                <a:latin typeface="Lato" panose="020F0502020204030203" pitchFamily="34" charset="77"/>
              </a:rPr>
              <a:t>Philanthropist</a:t>
            </a:r>
          </a:p>
          <a:p>
            <a:endParaRPr lang="en-US" sz="4000" dirty="0">
              <a:latin typeface="Lato" panose="020F0502020204030203" pitchFamily="34" charset="77"/>
            </a:endParaRPr>
          </a:p>
          <a:p>
            <a:r>
              <a:rPr lang="en-US" sz="4000" dirty="0">
                <a:latin typeface="Lato" panose="020F0502020204030203" pitchFamily="34" charset="77"/>
              </a:rPr>
              <a:t>American Hero</a:t>
            </a: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p:txBody>
      </p:sp>
      <p:pic>
        <p:nvPicPr>
          <p:cNvPr id="3" name="Picture 2" descr="A vintage photo of a person&#10;&#10;Description automatically generated">
            <a:extLst>
              <a:ext uri="{FF2B5EF4-FFF2-40B4-BE49-F238E27FC236}">
                <a16:creationId xmlns:a16="http://schemas.microsoft.com/office/drawing/2014/main" id="{2EB24E21-34BA-BA46-BC85-85C158C3A93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2192000" y="3878652"/>
            <a:ext cx="9385049" cy="8251744"/>
          </a:xfrm>
          <a:prstGeom prst="rect">
            <a:avLst/>
          </a:prstGeom>
          <a:effectLst>
            <a:softEdge rad="38100"/>
          </a:effectLst>
        </p:spPr>
      </p:pic>
      <p:pic>
        <p:nvPicPr>
          <p:cNvPr id="1026" name="Picture 2" descr="https://lh7-us.googleusercontent.com/docsz/AD_4nXe_spznZeiPZydaUTicrhYvZHwFIRq9xiOmBIB2G4dJsTeyZrhLGXTZqWsHgqXsHJI67aPmcpbUiCgCTCztXFHRuysQtCzf7ZmUSZBuPyMHvhOaZbxlN5E5_htU91MWKGL3ESTbGiONpH-xIxjwqta_QHw?key=WcsKHybEeoMKP9flT8tQDQ">
            <a:extLst>
              <a:ext uri="{FF2B5EF4-FFF2-40B4-BE49-F238E27FC236}">
                <a16:creationId xmlns:a16="http://schemas.microsoft.com/office/drawing/2014/main" id="{24C494EC-99F2-47EB-9877-40BADDEAB8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28207" y="12988212"/>
            <a:ext cx="1762013" cy="7277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5327764" y="3057446"/>
            <a:ext cx="6498077" cy="3095555"/>
          </a:xfrm>
          <a:prstGeom prst="rect">
            <a:avLst/>
          </a:prstGeom>
        </p:spPr>
        <p:txBody>
          <a:bodyPr>
            <a:noAutofit/>
          </a:bodyPr>
          <a:lstStyle/>
          <a:p>
            <a:pPr lvl="0"/>
            <a:r>
              <a:rPr lang="en-US" sz="4800" dirty="0">
                <a:latin typeface="Lato" panose="020F0502020204030203" pitchFamily="34" charset="77"/>
              </a:rPr>
              <a:t>“If you hold your hand closed, nothing good can come in. </a:t>
            </a:r>
          </a:p>
          <a:p>
            <a:pPr lvl="0"/>
            <a:endParaRPr lang="en-US" sz="4800" dirty="0">
              <a:latin typeface="Lato" panose="020F0502020204030203" pitchFamily="34" charset="77"/>
            </a:endParaRPr>
          </a:p>
          <a:p>
            <a:pPr lvl="0"/>
            <a:r>
              <a:rPr lang="en-US" sz="4800" dirty="0">
                <a:latin typeface="Lato" panose="020F0502020204030203" pitchFamily="34" charset="77"/>
              </a:rPr>
              <a:t>The open hand is blessed, for it gives in abundance, even as it receives.” </a:t>
            </a:r>
          </a:p>
          <a:p>
            <a:pPr lvl="0"/>
            <a:r>
              <a:rPr lang="en-US" sz="4800" dirty="0">
                <a:latin typeface="Lato" panose="020F0502020204030203" pitchFamily="34" charset="77"/>
              </a:rPr>
              <a:t>			</a:t>
            </a:r>
          </a:p>
          <a:p>
            <a:pPr lvl="0"/>
            <a:r>
              <a:rPr lang="en-US" sz="4800" dirty="0">
                <a:latin typeface="Lato" panose="020F0502020204030203" pitchFamily="34" charset="77"/>
              </a:rPr>
              <a:t>— Biddy Mason</a:t>
            </a:r>
          </a:p>
          <a:p>
            <a:pPr lvl="0"/>
            <a:endParaRPr lang="en-US" dirty="0">
              <a:latin typeface="Lato" panose="020F0502020204030203" pitchFamily="34" charset="77"/>
            </a:endParaRPr>
          </a:p>
        </p:txBody>
      </p:sp>
      <p:sp>
        <p:nvSpPr>
          <p:cNvPr id="8" name="Woodson Principles…">
            <a:extLst>
              <a:ext uri="{FF2B5EF4-FFF2-40B4-BE49-F238E27FC236}">
                <a16:creationId xmlns:a16="http://schemas.microsoft.com/office/drawing/2014/main" id="{CFBB53AA-6CEB-2043-B462-0EAE9F4064F4}"/>
              </a:ext>
            </a:extLst>
          </p:cNvPr>
          <p:cNvSpPr txBox="1">
            <a:spLocks/>
          </p:cNvSpPr>
          <p:nvPr/>
        </p:nvSpPr>
        <p:spPr>
          <a:xfrm>
            <a:off x="3657600" y="1371601"/>
            <a:ext cx="14919203" cy="965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latin typeface="Garamond" panose="02020404030301010803" pitchFamily="18" charset="0"/>
              </a:rPr>
              <a:t>A  Generous  Spirit</a:t>
            </a:r>
          </a:p>
        </p:txBody>
      </p:sp>
      <p:pic>
        <p:nvPicPr>
          <p:cNvPr id="3" name="Picture 2">
            <a:extLst>
              <a:ext uri="{FF2B5EF4-FFF2-40B4-BE49-F238E27FC236}">
                <a16:creationId xmlns:a16="http://schemas.microsoft.com/office/drawing/2014/main" id="{6ED25A12-6D54-904C-946C-F59CCF55AD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0" y="2977487"/>
            <a:ext cx="10287002" cy="6858001"/>
          </a:xfrm>
          <a:prstGeom prst="rect">
            <a:avLst/>
          </a:prstGeom>
          <a:effectLst>
            <a:softEdge rad="127000"/>
          </a:effectLst>
        </p:spPr>
      </p:pic>
    </p:spTree>
    <p:extLst>
      <p:ext uri="{BB962C8B-B14F-4D97-AF65-F5344CB8AC3E}">
        <p14:creationId xmlns:p14="http://schemas.microsoft.com/office/powerpoint/2010/main" val="2202088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3023888"/>
            <a:ext cx="13744306" cy="3363839"/>
          </a:xfrm>
          <a:prstGeom prst="rect">
            <a:avLst/>
          </a:prstGeom>
        </p:spPr>
        <p:txBody>
          <a:bodyPr>
            <a:noAutofit/>
          </a:bodyPr>
          <a:lstStyle/>
          <a:p>
            <a:r>
              <a:rPr lang="en-US" sz="4000" dirty="0">
                <a:latin typeface="Lato" panose="020F0502020204030203" pitchFamily="34" charset="77"/>
              </a:rPr>
              <a:t>Biddy used her fortune to benefit her neighbors of all races. </a:t>
            </a:r>
          </a:p>
          <a:p>
            <a:r>
              <a:rPr lang="en-US" sz="4000" dirty="0">
                <a:latin typeface="Lato" panose="020F0502020204030203" pitchFamily="34" charset="77"/>
              </a:rPr>
              <a:t>She was very generous to those in need. </a:t>
            </a:r>
          </a:p>
          <a:p>
            <a:endParaRPr lang="en-US" sz="4000" dirty="0">
              <a:solidFill>
                <a:schemeClr val="bg2"/>
              </a:solidFill>
              <a:latin typeface="Lato" panose="020F0502020204030203" pitchFamily="34" charset="77"/>
            </a:endParaRPr>
          </a:p>
          <a:p>
            <a:pPr lvl="0"/>
            <a:r>
              <a:rPr lang="en-US" sz="4000" dirty="0">
                <a:solidFill>
                  <a:schemeClr val="tx1"/>
                </a:solidFill>
                <a:latin typeface="Lato" panose="020F0502020204030203" pitchFamily="34" charset="77"/>
              </a:rPr>
              <a:t>She donated money to many charities, fed and sheltered </a:t>
            </a:r>
            <a:br>
              <a:rPr lang="en-US" sz="4000" dirty="0">
                <a:solidFill>
                  <a:schemeClr val="tx1"/>
                </a:solidFill>
                <a:latin typeface="Lato" panose="020F0502020204030203" pitchFamily="34" charset="77"/>
              </a:rPr>
            </a:br>
            <a:r>
              <a:rPr lang="en-US" sz="4000" dirty="0">
                <a:solidFill>
                  <a:schemeClr val="tx1"/>
                </a:solidFill>
                <a:latin typeface="Lato" panose="020F0502020204030203" pitchFamily="34" charset="77"/>
              </a:rPr>
              <a:t>the poor, and visited prisoners. </a:t>
            </a:r>
          </a:p>
          <a:p>
            <a:endParaRPr lang="en-US" sz="4000" dirty="0">
              <a:latin typeface="Lato" panose="020F0502020204030203" pitchFamily="34" charset="77"/>
            </a:endParaRPr>
          </a:p>
          <a:p>
            <a:endParaRPr dirty="0">
              <a:latin typeface="Lato" panose="020F0502020204030203" pitchFamily="34" charset="77"/>
            </a:endParaRPr>
          </a:p>
        </p:txBody>
      </p:sp>
      <p:sp>
        <p:nvSpPr>
          <p:cNvPr id="4" name="Title 3">
            <a:extLst>
              <a:ext uri="{FF2B5EF4-FFF2-40B4-BE49-F238E27FC236}">
                <a16:creationId xmlns:a16="http://schemas.microsoft.com/office/drawing/2014/main" id="{D8B9A216-B18C-6947-9D8A-B24C95B9AD8D}"/>
              </a:ext>
            </a:extLst>
          </p:cNvPr>
          <p:cNvSpPr>
            <a:spLocks noGrp="1"/>
          </p:cNvSpPr>
          <p:nvPr>
            <p:ph type="title"/>
          </p:nvPr>
        </p:nvSpPr>
        <p:spPr>
          <a:xfrm>
            <a:off x="3657600" y="1371600"/>
            <a:ext cx="20358152" cy="1264450"/>
          </a:xfrm>
        </p:spPr>
        <p:txBody>
          <a:bodyPr/>
          <a:lstStyle/>
          <a:p>
            <a:r>
              <a:rPr lang="en-US" b="1" dirty="0"/>
              <a:t>Civic-Mindedness</a:t>
            </a:r>
          </a:p>
        </p:txBody>
      </p:sp>
      <p:pic>
        <p:nvPicPr>
          <p:cNvPr id="6" name="Picture 5">
            <a:extLst>
              <a:ext uri="{FF2B5EF4-FFF2-40B4-BE49-F238E27FC236}">
                <a16:creationId xmlns:a16="http://schemas.microsoft.com/office/drawing/2014/main" id="{F545BD3F-D23B-2D4B-A664-53E064B786A1}"/>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3000" contrast="-20000"/>
                    </a14:imgEffect>
                  </a14:imgLayer>
                </a14:imgProps>
              </a:ext>
              <a:ext uri="{28A0092B-C50C-407E-A947-70E740481C1C}">
                <a14:useLocalDpi xmlns:a14="http://schemas.microsoft.com/office/drawing/2010/main" val="0"/>
              </a:ext>
            </a:extLst>
          </a:blip>
          <a:stretch>
            <a:fillRect/>
          </a:stretch>
        </p:blipFill>
        <p:spPr>
          <a:xfrm>
            <a:off x="4985646" y="7328273"/>
            <a:ext cx="10338486" cy="5169243"/>
          </a:xfrm>
          <a:prstGeom prst="rect">
            <a:avLst/>
          </a:prstGeom>
          <a:effectLst>
            <a:softEdge rad="127000"/>
          </a:effectLst>
        </p:spPr>
      </p:pic>
    </p:spTree>
    <p:extLst>
      <p:ext uri="{BB962C8B-B14F-4D97-AF65-F5344CB8AC3E}">
        <p14:creationId xmlns:p14="http://schemas.microsoft.com/office/powerpoint/2010/main" val="278005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6898662" cy="1084307"/>
          </a:xfrm>
          <a:prstGeom prst="rect">
            <a:avLst/>
          </a:prstGeom>
        </p:spPr>
        <p:txBody>
          <a:bodyPr anchor="t">
            <a:noAutofit/>
          </a:bodyPr>
          <a:lstStyle/>
          <a:p>
            <a:r>
              <a:rPr lang="en-US" b="1" dirty="0"/>
              <a:t>Accomplishments</a:t>
            </a:r>
            <a:endParaRPr b="1" dirty="0"/>
          </a:p>
        </p:txBody>
      </p:sp>
      <p:sp>
        <p:nvSpPr>
          <p:cNvPr id="154" name="Woodson Principles Critical Thinking and Discussion Questions"/>
          <p:cNvSpPr txBox="1">
            <a:spLocks noGrp="1"/>
          </p:cNvSpPr>
          <p:nvPr>
            <p:ph type="subTitle" sz="quarter" idx="1"/>
          </p:nvPr>
        </p:nvSpPr>
        <p:spPr>
          <a:xfrm>
            <a:off x="3703435" y="2670973"/>
            <a:ext cx="16882373" cy="3863929"/>
          </a:xfrm>
          <a:prstGeom prst="rect">
            <a:avLst/>
          </a:prstGeom>
        </p:spPr>
        <p:txBody>
          <a:bodyPr>
            <a:noAutofit/>
          </a:bodyPr>
          <a:lstStyle/>
          <a:p>
            <a:r>
              <a:rPr lang="en-US" sz="4000" dirty="0">
                <a:solidFill>
                  <a:schemeClr val="tx1"/>
                </a:solidFill>
                <a:latin typeface="Lato" panose="020F0502020204030203" pitchFamily="34" charset="77"/>
              </a:rPr>
              <a:t>Despite her humble beginnings, Biddy Mason became one of the first prominent citizens and most important landowners in Los Angeles during the 1850s and 1860s.</a:t>
            </a:r>
          </a:p>
          <a:p>
            <a:endParaRPr lang="en-US" sz="4000" dirty="0">
              <a:solidFill>
                <a:schemeClr val="tx1"/>
              </a:solidFill>
              <a:latin typeface="Lato" panose="020F0502020204030203" pitchFamily="34" charset="77"/>
            </a:endParaRPr>
          </a:p>
          <a:p>
            <a:r>
              <a:rPr lang="en-US" sz="4000" dirty="0">
                <a:solidFill>
                  <a:schemeClr val="tx1"/>
                </a:solidFill>
                <a:latin typeface="Lato" panose="020F0502020204030203" pitchFamily="34" charset="77"/>
              </a:rPr>
              <a:t>She founded a school, an orphanage, and the Los Angeles First African Methodist Episcopal (F.A.M.E.) Church.</a:t>
            </a:r>
          </a:p>
          <a:p>
            <a:endParaRPr dirty="0">
              <a:latin typeface="Lato" panose="020F0502020204030203" pitchFamily="34" charset="77"/>
            </a:endParaRPr>
          </a:p>
        </p:txBody>
      </p:sp>
      <p:pic>
        <p:nvPicPr>
          <p:cNvPr id="10" name="Picture 9" descr="A vintage photo of a person&#10;&#10;Description automatically generated">
            <a:extLst>
              <a:ext uri="{FF2B5EF4-FFF2-40B4-BE49-F238E27FC236}">
                <a16:creationId xmlns:a16="http://schemas.microsoft.com/office/drawing/2014/main" id="{A744C1C3-13E3-C240-81A0-C928ABF074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0281" y="7086229"/>
            <a:ext cx="13995527" cy="5177207"/>
          </a:xfrm>
          <a:prstGeom prst="rect">
            <a:avLst/>
          </a:prstGeom>
        </p:spPr>
      </p:pic>
    </p:spTree>
    <p:extLst>
      <p:ext uri="{BB962C8B-B14F-4D97-AF65-F5344CB8AC3E}">
        <p14:creationId xmlns:p14="http://schemas.microsoft.com/office/powerpoint/2010/main" val="59344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8233192" cy="1018029"/>
          </a:xfrm>
          <a:prstGeom prst="rect">
            <a:avLst/>
          </a:prstGeom>
        </p:spPr>
        <p:txBody>
          <a:bodyPr anchor="t">
            <a:noAutofit/>
          </a:bodyPr>
          <a:lstStyle/>
          <a:p>
            <a:r>
              <a:rPr lang="en-US" b="1" dirty="0"/>
              <a:t>Accomplishments</a:t>
            </a:r>
            <a:endParaRPr b="1" dirty="0"/>
          </a:p>
        </p:txBody>
      </p:sp>
      <p:sp>
        <p:nvSpPr>
          <p:cNvPr id="154" name="Woodson Principles Critical Thinking and Discussion Questions"/>
          <p:cNvSpPr txBox="1">
            <a:spLocks noGrp="1"/>
          </p:cNvSpPr>
          <p:nvPr>
            <p:ph type="subTitle" sz="quarter" idx="1"/>
          </p:nvPr>
        </p:nvSpPr>
        <p:spPr>
          <a:xfrm>
            <a:off x="3657600" y="2671340"/>
            <a:ext cx="17012237" cy="2986205"/>
          </a:xfrm>
          <a:prstGeom prst="rect">
            <a:avLst/>
          </a:prstGeom>
        </p:spPr>
        <p:txBody>
          <a:bodyPr>
            <a:noAutofit/>
          </a:bodyPr>
          <a:lstStyle/>
          <a:p>
            <a:r>
              <a:rPr lang="en-US" sz="4000" dirty="0">
                <a:latin typeface="Lato" panose="020F0502020204030203" pitchFamily="34" charset="77"/>
              </a:rPr>
              <a:t>During a Los Angeles smallpox epidemic, she used her knowledge of herbal remedies to care for the suffering, at great personal risk.  </a:t>
            </a:r>
          </a:p>
          <a:p>
            <a:endParaRPr lang="en-US" sz="4000" dirty="0">
              <a:latin typeface="Lato" panose="020F0502020204030203" pitchFamily="34" charset="77"/>
            </a:endParaRPr>
          </a:p>
          <a:p>
            <a:r>
              <a:rPr lang="en-US" sz="4000" dirty="0">
                <a:latin typeface="Lato" panose="020F0502020204030203" pitchFamily="34" charset="77"/>
              </a:rPr>
              <a:t>She donated to local churches attended by both blacks and whites.</a:t>
            </a:r>
          </a:p>
          <a:p>
            <a:endParaRPr lang="en-US" sz="4000" dirty="0">
              <a:latin typeface="Lato" panose="020F0502020204030203" pitchFamily="34" charset="77"/>
            </a:endParaRPr>
          </a:p>
        </p:txBody>
      </p:sp>
      <p:pic>
        <p:nvPicPr>
          <p:cNvPr id="6" name="Picture 5" descr="An old photo of a city&#10;&#10;Description automatically generated">
            <a:extLst>
              <a:ext uri="{FF2B5EF4-FFF2-40B4-BE49-F238E27FC236}">
                <a16:creationId xmlns:a16="http://schemas.microsoft.com/office/drawing/2014/main" id="{99AF57E2-EDFA-0746-97AC-835D68484B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1553" y="5862531"/>
            <a:ext cx="10160000" cy="5842000"/>
          </a:xfrm>
          <a:prstGeom prst="rect">
            <a:avLst/>
          </a:prstGeom>
          <a:effectLst>
            <a:softEdge rad="127000"/>
          </a:effectLst>
        </p:spPr>
      </p:pic>
      <p:sp>
        <p:nvSpPr>
          <p:cNvPr id="7" name="TextBox 6">
            <a:extLst>
              <a:ext uri="{FF2B5EF4-FFF2-40B4-BE49-F238E27FC236}">
                <a16:creationId xmlns:a16="http://schemas.microsoft.com/office/drawing/2014/main" id="{43D10B8E-1029-5A41-B314-66E5394DB384}"/>
              </a:ext>
            </a:extLst>
          </p:cNvPr>
          <p:cNvSpPr txBox="1"/>
          <p:nvPr/>
        </p:nvSpPr>
        <p:spPr>
          <a:xfrm flipH="1">
            <a:off x="13279670" y="11704531"/>
            <a:ext cx="926376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3600" b="0" i="1" u="none" strike="noStrike" cap="none" spc="0" normalizeH="0" baseline="0" dirty="0">
                <a:ln>
                  <a:noFill/>
                </a:ln>
                <a:solidFill>
                  <a:schemeClr val="bg2">
                    <a:lumMod val="50000"/>
                  </a:schemeClr>
                </a:solidFill>
                <a:effectLst/>
                <a:uFillTx/>
                <a:latin typeface="Garamond" panose="02020404030301010803" pitchFamily="18" charset="0"/>
                <a:sym typeface="Bodoni SvtyTwo ITC TT-Book"/>
              </a:rPr>
              <a:t>Los Angeles in the 1860s</a:t>
            </a:r>
          </a:p>
        </p:txBody>
      </p:sp>
      <p:sp>
        <p:nvSpPr>
          <p:cNvPr id="8" name="Woodson Principles Critical Thinking and Discussion Questions">
            <a:extLst>
              <a:ext uri="{FF2B5EF4-FFF2-40B4-BE49-F238E27FC236}">
                <a16:creationId xmlns:a16="http://schemas.microsoft.com/office/drawing/2014/main" id="{E25DD0F8-01A3-4373-A002-CF2547B4D671}"/>
              </a:ext>
            </a:extLst>
          </p:cNvPr>
          <p:cNvSpPr txBox="1">
            <a:spLocks/>
          </p:cNvSpPr>
          <p:nvPr/>
        </p:nvSpPr>
        <p:spPr>
          <a:xfrm>
            <a:off x="3657600" y="5969947"/>
            <a:ext cx="8233192" cy="43936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latin typeface="Lato" panose="020F0502020204030203" pitchFamily="34" charset="77"/>
              </a:rPr>
              <a:t>Biddy Mason also founded a traveler’s aid society.</a:t>
            </a:r>
          </a:p>
          <a:p>
            <a:pPr hangingPunct="1"/>
            <a:endParaRPr lang="en-US" sz="4000" dirty="0">
              <a:latin typeface="Lato" panose="020F0502020204030203" pitchFamily="34" charset="77"/>
            </a:endParaRPr>
          </a:p>
          <a:p>
            <a:pPr hangingPunct="1"/>
            <a:r>
              <a:rPr lang="en-US" sz="4000" dirty="0">
                <a:latin typeface="Lato" panose="020F0502020204030203" pitchFamily="34" charset="77"/>
              </a:rPr>
              <a:t>She founded an elementary school for black children.</a:t>
            </a:r>
          </a:p>
          <a:p>
            <a:pPr hangingPunct="1"/>
            <a:endParaRPr lang="en-US" sz="4000" dirty="0">
              <a:latin typeface="Lato" panose="020F0502020204030203" pitchFamily="34" charset="77"/>
            </a:endParaRPr>
          </a:p>
          <a:p>
            <a:pPr hangingPunct="1"/>
            <a:endParaRPr lang="en-US" sz="4000" dirty="0">
              <a:latin typeface="Lato" panose="020F0502020204030203" pitchFamily="34" charset="77"/>
            </a:endParaRPr>
          </a:p>
        </p:txBody>
      </p:sp>
    </p:spTree>
    <p:extLst>
      <p:ext uri="{BB962C8B-B14F-4D97-AF65-F5344CB8AC3E}">
        <p14:creationId xmlns:p14="http://schemas.microsoft.com/office/powerpoint/2010/main" val="416378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8233192" cy="1018029"/>
          </a:xfrm>
          <a:prstGeom prst="rect">
            <a:avLst/>
          </a:prstGeom>
        </p:spPr>
        <p:txBody>
          <a:bodyPr anchor="t">
            <a:noAutofit/>
          </a:bodyPr>
          <a:lstStyle/>
          <a:p>
            <a:r>
              <a:rPr lang="en-US" b="1" dirty="0"/>
              <a:t>Accomplishments</a:t>
            </a:r>
            <a:endParaRPr b="1" dirty="0"/>
          </a:p>
        </p:txBody>
      </p:sp>
      <p:sp>
        <p:nvSpPr>
          <p:cNvPr id="154" name="Woodson Principles Critical Thinking and Discussion Questions"/>
          <p:cNvSpPr txBox="1">
            <a:spLocks noGrp="1"/>
          </p:cNvSpPr>
          <p:nvPr>
            <p:ph type="subTitle" sz="quarter" idx="1"/>
          </p:nvPr>
        </p:nvSpPr>
        <p:spPr>
          <a:xfrm>
            <a:off x="3657600" y="2799605"/>
            <a:ext cx="8067040" cy="3235436"/>
          </a:xfrm>
          <a:prstGeom prst="rect">
            <a:avLst/>
          </a:prstGeom>
        </p:spPr>
        <p:txBody>
          <a:bodyPr>
            <a:noAutofit/>
          </a:bodyPr>
          <a:lstStyle/>
          <a:p>
            <a:r>
              <a:rPr lang="en-US" sz="4000" dirty="0">
                <a:latin typeface="Lato" panose="020F0502020204030203" pitchFamily="34" charset="77"/>
              </a:rPr>
              <a:t>When floods hit the region, she told local merchants to provide for the victims’ needs (regardless of color or social status), and she covered the costs. </a:t>
            </a:r>
          </a:p>
          <a:p>
            <a:endParaRPr lang="en-US" sz="4000" dirty="0">
              <a:latin typeface="Lato" panose="020F0502020204030203" pitchFamily="34" charset="77"/>
            </a:endParaRPr>
          </a:p>
          <a:p>
            <a:r>
              <a:rPr lang="en-US" sz="4000" b="1" dirty="0">
                <a:solidFill>
                  <a:schemeClr val="tx1"/>
                </a:solidFill>
                <a:latin typeface="Lato" panose="020F0502020204030203" pitchFamily="34" charset="77"/>
              </a:rPr>
              <a:t>Why do you think these causes were important to her? </a:t>
            </a:r>
          </a:p>
        </p:txBody>
      </p:sp>
      <p:pic>
        <p:nvPicPr>
          <p:cNvPr id="3" name="Picture 2">
            <a:extLst>
              <a:ext uri="{FF2B5EF4-FFF2-40B4-BE49-F238E27FC236}">
                <a16:creationId xmlns:a16="http://schemas.microsoft.com/office/drawing/2014/main" id="{812F9FF1-C875-4980-AEF5-40117E2DCC7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065762" y="3017520"/>
            <a:ext cx="10165976" cy="7680960"/>
          </a:xfrm>
          <a:prstGeom prst="rect">
            <a:avLst/>
          </a:prstGeom>
          <a:effectLst>
            <a:softEdge rad="38100"/>
          </a:effectLst>
        </p:spPr>
      </p:pic>
      <p:sp>
        <p:nvSpPr>
          <p:cNvPr id="8" name="Lorem ipsum…">
            <a:extLst>
              <a:ext uri="{FF2B5EF4-FFF2-40B4-BE49-F238E27FC236}">
                <a16:creationId xmlns:a16="http://schemas.microsoft.com/office/drawing/2014/main" id="{FAF87167-2330-4ECF-83DC-857114109202}"/>
              </a:ext>
            </a:extLst>
          </p:cNvPr>
          <p:cNvSpPr txBox="1"/>
          <p:nvPr/>
        </p:nvSpPr>
        <p:spPr>
          <a:xfrm>
            <a:off x="3823752" y="8469428"/>
            <a:ext cx="8067040" cy="818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spcCol="1017907"/>
          <a:lstStyle/>
          <a:p>
            <a:pPr algn="r"/>
            <a:r>
              <a:rPr lang="en-US" sz="3600" b="1" i="1" dirty="0">
                <a:solidFill>
                  <a:schemeClr val="bg1">
                    <a:lumMod val="50000"/>
                  </a:schemeClr>
                </a:solidFill>
                <a:latin typeface="Garamond" panose="02020404030301010803" pitchFamily="18" charset="0"/>
                <a:cs typeface="+mn-cs"/>
              </a:rPr>
              <a:t>Great Flood of 1862.</a:t>
            </a:r>
          </a:p>
          <a:p>
            <a:pPr algn="r"/>
            <a:r>
              <a:rPr lang="en-US" sz="3600" i="1" dirty="0">
                <a:solidFill>
                  <a:schemeClr val="bg1">
                    <a:lumMod val="50000"/>
                  </a:schemeClr>
                </a:solidFill>
                <a:latin typeface="Garamond" panose="02020404030301010803" pitchFamily="18" charset="0"/>
                <a:cs typeface="+mn-cs"/>
              </a:rPr>
              <a:t>Contemporary illustration shows the capital city of California, Sacramento, after the massive flooding that afflicted the entire west coast that year. </a:t>
            </a:r>
            <a:endParaRPr sz="3600" i="1" dirty="0">
              <a:latin typeface="Lato" panose="020F0502020204030203" pitchFamily="34" charset="77"/>
            </a:endParaRPr>
          </a:p>
        </p:txBody>
      </p:sp>
    </p:spTree>
    <p:extLst>
      <p:ext uri="{BB962C8B-B14F-4D97-AF65-F5344CB8AC3E}">
        <p14:creationId xmlns:p14="http://schemas.microsoft.com/office/powerpoint/2010/main" val="342502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7565927" cy="1042742"/>
          </a:xfrm>
          <a:prstGeom prst="rect">
            <a:avLst/>
          </a:prstGeom>
        </p:spPr>
        <p:txBody>
          <a:bodyPr anchor="t">
            <a:noAutofit/>
          </a:bodyPr>
          <a:lstStyle/>
          <a:p>
            <a:r>
              <a:rPr lang="en-US" b="1" dirty="0"/>
              <a:t>An important legacy</a:t>
            </a:r>
            <a:endParaRPr b="1" dirty="0"/>
          </a:p>
        </p:txBody>
      </p:sp>
      <p:sp>
        <p:nvSpPr>
          <p:cNvPr id="154" name="Woodson Principles Critical Thinking and Discussion Questions"/>
          <p:cNvSpPr txBox="1">
            <a:spLocks noGrp="1"/>
          </p:cNvSpPr>
          <p:nvPr>
            <p:ph type="subTitle" sz="quarter" idx="1"/>
          </p:nvPr>
        </p:nvSpPr>
        <p:spPr>
          <a:xfrm>
            <a:off x="3657600" y="2982285"/>
            <a:ext cx="17780000" cy="4258774"/>
          </a:xfrm>
          <a:prstGeom prst="rect">
            <a:avLst/>
          </a:prstGeom>
        </p:spPr>
        <p:txBody>
          <a:bodyPr>
            <a:noAutofit/>
          </a:bodyPr>
          <a:lstStyle/>
          <a:p>
            <a:pPr lvl="0"/>
            <a:r>
              <a:rPr lang="en-US" sz="4000" dirty="0">
                <a:latin typeface="Lato" panose="020F0502020204030203" pitchFamily="34" charset="77"/>
              </a:rPr>
              <a:t>By the time of her death in 1891, Biddy had learned to speak fluent Spanish, dined with the Los Angeles Mayor, and amassed a fortune of $300,000 — the equivalent of about $8 million today. </a:t>
            </a:r>
          </a:p>
          <a:p>
            <a:pPr lvl="0"/>
            <a:endParaRPr lang="en-US" sz="4000" dirty="0">
              <a:latin typeface="Lato" panose="020F0502020204030203" pitchFamily="34" charset="77"/>
            </a:endParaRPr>
          </a:p>
          <a:p>
            <a:r>
              <a:rPr lang="en-US" sz="4000" dirty="0">
                <a:solidFill>
                  <a:schemeClr val="tx1"/>
                </a:solidFill>
                <a:latin typeface="Lato" panose="020F0502020204030203" pitchFamily="34" charset="77"/>
              </a:rPr>
              <a:t>By the 1870s, Biddy was the richest African-American woman west of the Mississippi, and one of Los Angeles’ major commercial real estate holders. </a:t>
            </a:r>
          </a:p>
          <a:p>
            <a:pPr lvl="0"/>
            <a:endParaRPr lang="en-US" sz="4000" dirty="0">
              <a:latin typeface="Lato" panose="020F0502020204030203" pitchFamily="34" charset="77"/>
            </a:endParaRPr>
          </a:p>
          <a:p>
            <a:pPr lvl="0"/>
            <a:endParaRPr lang="en-US" dirty="0">
              <a:latin typeface="Lato" panose="020F0502020204030203" pitchFamily="34" charset="77"/>
            </a:endParaRPr>
          </a:p>
        </p:txBody>
      </p:sp>
      <p:pic>
        <p:nvPicPr>
          <p:cNvPr id="1028" name="Picture 4">
            <a:hlinkClick r:id="rId2"/>
            <a:extLst>
              <a:ext uri="{FF2B5EF4-FFF2-40B4-BE49-F238E27FC236}">
                <a16:creationId xmlns:a16="http://schemas.microsoft.com/office/drawing/2014/main" id="{7F85776F-1CE0-0443-B5A5-131111F30040}"/>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748638" y="7872439"/>
            <a:ext cx="17780000" cy="5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35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left)">
                                      <p:cBhvr>
                                        <p:cTn id="7"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451872" y="1507056"/>
            <a:ext cx="19865328" cy="951187"/>
          </a:xfrm>
          <a:prstGeom prst="rect">
            <a:avLst/>
          </a:prstGeom>
        </p:spPr>
        <p:txBody>
          <a:bodyPr anchor="t">
            <a:noAutofit/>
          </a:bodyPr>
          <a:lstStyle/>
          <a:p>
            <a:r>
              <a:rPr lang="en-US" b="1" dirty="0"/>
              <a:t>Biddy saw opportunities and took advantage of them</a:t>
            </a:r>
            <a:endParaRPr b="1" dirty="0"/>
          </a:p>
        </p:txBody>
      </p:sp>
      <p:sp>
        <p:nvSpPr>
          <p:cNvPr id="154" name="Woodson Principles Critical Thinking and Discussion Questions"/>
          <p:cNvSpPr txBox="1">
            <a:spLocks noGrp="1"/>
          </p:cNvSpPr>
          <p:nvPr>
            <p:ph type="subTitle" sz="quarter" idx="1"/>
          </p:nvPr>
        </p:nvSpPr>
        <p:spPr>
          <a:xfrm>
            <a:off x="3728148" y="3377703"/>
            <a:ext cx="16566451" cy="5247315"/>
          </a:xfrm>
          <a:prstGeom prst="rect">
            <a:avLst/>
          </a:prstGeom>
        </p:spPr>
        <p:txBody>
          <a:bodyPr>
            <a:noAutofit/>
          </a:bodyPr>
          <a:lstStyle/>
          <a:p>
            <a:r>
              <a:rPr lang="en-US" sz="4000" dirty="0">
                <a:latin typeface="Lato" panose="020F0502020204030203" pitchFamily="34" charset="77"/>
              </a:rPr>
              <a:t>Los Angeles was beginning a great growth curve when Biddy arrived. </a:t>
            </a:r>
          </a:p>
          <a:p>
            <a:endParaRPr lang="en-US" sz="4000" dirty="0">
              <a:latin typeface="Lato" panose="020F0502020204030203" pitchFamily="34" charset="77"/>
            </a:endParaRPr>
          </a:p>
          <a:p>
            <a:endParaRPr lang="en-US" sz="4000" dirty="0">
              <a:latin typeface="Lato" panose="020F0502020204030203" pitchFamily="34" charset="77"/>
            </a:endParaRPr>
          </a:p>
          <a:p>
            <a:r>
              <a:rPr lang="en-US" sz="4000" b="1" dirty="0">
                <a:latin typeface="Lato" panose="020F0502020204030203" pitchFamily="34" charset="77"/>
              </a:rPr>
              <a:t>What places are poised to grow now? </a:t>
            </a:r>
          </a:p>
          <a:p>
            <a:endParaRPr lang="en-US" sz="4000" b="1" dirty="0">
              <a:latin typeface="Lato" panose="020F0502020204030203" pitchFamily="34" charset="77"/>
            </a:endParaRPr>
          </a:p>
          <a:p>
            <a:endParaRPr lang="en-US" sz="4000" b="1" dirty="0">
              <a:latin typeface="Lato" panose="020F0502020204030203" pitchFamily="34" charset="77"/>
            </a:endParaRPr>
          </a:p>
          <a:p>
            <a:r>
              <a:rPr lang="en-US" sz="4000" b="1" dirty="0">
                <a:latin typeface="Lato" panose="020F0502020204030203" pitchFamily="34" charset="77"/>
              </a:rPr>
              <a:t>Where do you see opportunities today? </a:t>
            </a:r>
          </a:p>
          <a:p>
            <a:endParaRPr sz="4000" dirty="0">
              <a:latin typeface="Lato" panose="020F0502020204030203" pitchFamily="34" charset="77"/>
            </a:endParaRPr>
          </a:p>
        </p:txBody>
      </p:sp>
      <p:sp>
        <p:nvSpPr>
          <p:cNvPr id="156" name="Lorem ipsum…"/>
          <p:cNvSpPr txBox="1"/>
          <p:nvPr/>
        </p:nvSpPr>
        <p:spPr>
          <a:xfrm>
            <a:off x="3703435" y="5491505"/>
            <a:ext cx="20358152" cy="73032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endParaRPr dirty="0">
              <a:solidFill>
                <a:schemeClr val="bg2"/>
              </a:solidFill>
              <a:latin typeface="+mn-ea"/>
              <a:ea typeface="+mn-ea"/>
            </a:endParaRPr>
          </a:p>
          <a:p>
            <a:pPr lvl="0"/>
            <a:r>
              <a:rPr lang="en-US" dirty="0">
                <a:solidFill>
                  <a:schemeClr val="bg2"/>
                </a:solidFill>
                <a:latin typeface="+mn-ea"/>
                <a:ea typeface="+mn-ea"/>
              </a:rPr>
              <a:t>       </a:t>
            </a:r>
            <a:endParaRPr dirty="0"/>
          </a:p>
        </p:txBody>
      </p:sp>
      <p:pic>
        <p:nvPicPr>
          <p:cNvPr id="4" name="Picture 3">
            <a:extLst>
              <a:ext uri="{FF2B5EF4-FFF2-40B4-BE49-F238E27FC236}">
                <a16:creationId xmlns:a16="http://schemas.microsoft.com/office/drawing/2014/main" id="{4C95024C-BBCC-8C48-AE73-96DF5C241BB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3893800" y="5128362"/>
            <a:ext cx="9711753" cy="7666406"/>
          </a:xfrm>
          <a:prstGeom prst="rect">
            <a:avLst/>
          </a:prstGeom>
          <a:effectLst>
            <a:softEdge rad="127000"/>
          </a:effectLst>
        </p:spPr>
      </p:pic>
    </p:spTree>
    <p:extLst>
      <p:ext uri="{BB962C8B-B14F-4D97-AF65-F5344CB8AC3E}">
        <p14:creationId xmlns:p14="http://schemas.microsoft.com/office/powerpoint/2010/main" val="12614353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03435" y="1524938"/>
            <a:ext cx="14919203" cy="2101395"/>
          </a:xfrm>
          <a:prstGeom prst="rect">
            <a:avLst/>
          </a:prstGeom>
        </p:spPr>
        <p:txBody>
          <a:bodyPr anchor="t">
            <a:noAutofit/>
          </a:bodyPr>
          <a:lstStyle/>
          <a:p>
            <a:r>
              <a:rPr lang="en-US" b="1" dirty="0"/>
              <a:t>Memorializing a remarkable life</a:t>
            </a:r>
            <a:endParaRPr b="1" dirty="0"/>
          </a:p>
        </p:txBody>
      </p:sp>
      <p:sp>
        <p:nvSpPr>
          <p:cNvPr id="154" name="Woodson Principles Critical Thinking and Discussion Questions"/>
          <p:cNvSpPr txBox="1">
            <a:spLocks noGrp="1"/>
          </p:cNvSpPr>
          <p:nvPr>
            <p:ph type="subTitle" sz="quarter" idx="1"/>
          </p:nvPr>
        </p:nvSpPr>
        <p:spPr>
          <a:xfrm>
            <a:off x="3703435" y="2979756"/>
            <a:ext cx="17480165" cy="1293153"/>
          </a:xfrm>
          <a:prstGeom prst="rect">
            <a:avLst/>
          </a:prstGeom>
        </p:spPr>
        <p:txBody>
          <a:bodyPr>
            <a:noAutofit/>
          </a:bodyPr>
          <a:lstStyle/>
          <a:p>
            <a:pPr lvl="0"/>
            <a:r>
              <a:rPr lang="en-US" sz="4000" dirty="0">
                <a:latin typeface="Lato" panose="020F0502020204030203" pitchFamily="34" charset="77"/>
              </a:rPr>
              <a:t>Today, there is a park on the site of her home with a large monument recounting the story of her life.</a:t>
            </a:r>
          </a:p>
          <a:p>
            <a:pPr lvl="0"/>
            <a:endParaRPr lang="en-US" dirty="0">
              <a:latin typeface="Lato" panose="020F0502020204030203" pitchFamily="34" charset="77"/>
            </a:endParaRPr>
          </a:p>
        </p:txBody>
      </p:sp>
      <p:pic>
        <p:nvPicPr>
          <p:cNvPr id="5" name="Picture 4">
            <a:extLst>
              <a:ext uri="{FF2B5EF4-FFF2-40B4-BE49-F238E27FC236}">
                <a16:creationId xmlns:a16="http://schemas.microsoft.com/office/drawing/2014/main" id="{CFEBFDA3-5DF6-2846-BE0E-474BCBD21B56}"/>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6759"/>
                    </a14:imgEffect>
                  </a14:imgLayer>
                </a14:imgProps>
              </a:ext>
              <a:ext uri="{28A0092B-C50C-407E-A947-70E740481C1C}">
                <a14:useLocalDpi xmlns:a14="http://schemas.microsoft.com/office/drawing/2010/main" val="0"/>
              </a:ext>
            </a:extLst>
          </a:blip>
          <a:stretch>
            <a:fillRect/>
          </a:stretch>
        </p:blipFill>
        <p:spPr>
          <a:xfrm>
            <a:off x="3703435" y="5040806"/>
            <a:ext cx="6096000" cy="4572000"/>
          </a:xfrm>
          <a:prstGeom prst="rect">
            <a:avLst/>
          </a:prstGeom>
        </p:spPr>
      </p:pic>
      <p:pic>
        <p:nvPicPr>
          <p:cNvPr id="7" name="Picture 6" descr="A sign on the side of a building&#10;&#10;Description automatically generated">
            <a:extLst>
              <a:ext uri="{FF2B5EF4-FFF2-40B4-BE49-F238E27FC236}">
                <a16:creationId xmlns:a16="http://schemas.microsoft.com/office/drawing/2014/main" id="{DCAF701F-05F4-F24F-8E91-1E09B800A6CC}"/>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52"/>
                    </a14:imgEffect>
                  </a14:imgLayer>
                </a14:imgProps>
              </a:ext>
              <a:ext uri="{28A0092B-C50C-407E-A947-70E740481C1C}">
                <a14:useLocalDpi xmlns:a14="http://schemas.microsoft.com/office/drawing/2010/main" val="0"/>
              </a:ext>
            </a:extLst>
          </a:blip>
          <a:stretch>
            <a:fillRect/>
          </a:stretch>
        </p:blipFill>
        <p:spPr>
          <a:xfrm>
            <a:off x="12192000" y="5077126"/>
            <a:ext cx="6857999" cy="4571999"/>
          </a:xfrm>
          <a:prstGeom prst="rect">
            <a:avLst/>
          </a:prstGeom>
        </p:spPr>
      </p:pic>
      <p:pic>
        <p:nvPicPr>
          <p:cNvPr id="4" name="Picture 3" descr="A picture containing person, person, front, person&#10;&#10;Description automatically generated">
            <a:extLst>
              <a:ext uri="{FF2B5EF4-FFF2-40B4-BE49-F238E27FC236}">
                <a16:creationId xmlns:a16="http://schemas.microsoft.com/office/drawing/2014/main" id="{A6B253D2-E475-D140-B0CE-ECA2EA4C4D25}"/>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6023"/>
                    </a14:imgEffect>
                    <a14:imgEffect>
                      <a14:saturation sat="107000"/>
                    </a14:imgEffect>
                    <a14:imgEffect>
                      <a14:brightnessContrast bright="-5000" contrast="-8000"/>
                    </a14:imgEffect>
                  </a14:imgLayer>
                </a14:imgProps>
              </a:ext>
              <a:ext uri="{28A0092B-C50C-407E-A947-70E740481C1C}">
                <a14:useLocalDpi xmlns:a14="http://schemas.microsoft.com/office/drawing/2010/main" val="0"/>
              </a:ext>
            </a:extLst>
          </a:blip>
          <a:stretch>
            <a:fillRect/>
          </a:stretch>
        </p:blipFill>
        <p:spPr>
          <a:xfrm>
            <a:off x="16582767" y="7770897"/>
            <a:ext cx="6857999" cy="4571999"/>
          </a:xfrm>
          <a:prstGeom prst="rect">
            <a:avLst/>
          </a:prstGeom>
        </p:spPr>
      </p:pic>
      <p:pic>
        <p:nvPicPr>
          <p:cNvPr id="9" name="Picture 8">
            <a:extLst>
              <a:ext uri="{FF2B5EF4-FFF2-40B4-BE49-F238E27FC236}">
                <a16:creationId xmlns:a16="http://schemas.microsoft.com/office/drawing/2014/main" id="{238ECEA8-D61D-454E-8AA4-0398EDA71CB3}"/>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6647"/>
                    </a14:imgEffect>
                  </a14:imgLayer>
                </a14:imgProps>
              </a:ext>
              <a:ext uri="{28A0092B-C50C-407E-A947-70E740481C1C}">
                <a14:useLocalDpi xmlns:a14="http://schemas.microsoft.com/office/drawing/2010/main" val="0"/>
              </a:ext>
            </a:extLst>
          </a:blip>
          <a:stretch>
            <a:fillRect/>
          </a:stretch>
        </p:blipFill>
        <p:spPr>
          <a:xfrm>
            <a:off x="7431055" y="7770897"/>
            <a:ext cx="6096000" cy="4572000"/>
          </a:xfrm>
          <a:prstGeom prst="rect">
            <a:avLst/>
          </a:prstGeom>
        </p:spPr>
      </p:pic>
    </p:spTree>
    <p:extLst>
      <p:ext uri="{BB962C8B-B14F-4D97-AF65-F5344CB8AC3E}">
        <p14:creationId xmlns:p14="http://schemas.microsoft.com/office/powerpoint/2010/main" val="27311594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5798800" cy="1166310"/>
          </a:xfrm>
          <a:prstGeom prst="rect">
            <a:avLst/>
          </a:prstGeom>
        </p:spPr>
        <p:txBody>
          <a:bodyPr anchor="t">
            <a:noAutofit/>
          </a:bodyPr>
          <a:lstStyle/>
          <a:p>
            <a:r>
              <a:rPr lang="en-US" b="1" dirty="0"/>
              <a:t>What causes would you like to support? </a:t>
            </a:r>
            <a:endParaRPr b="1" dirty="0"/>
          </a:p>
        </p:txBody>
      </p:sp>
      <p:sp>
        <p:nvSpPr>
          <p:cNvPr id="154" name="Woodson Principles Critical Thinking and Discussion Questions"/>
          <p:cNvSpPr txBox="1">
            <a:spLocks noGrp="1"/>
          </p:cNvSpPr>
          <p:nvPr>
            <p:ph type="subTitle" sz="quarter" idx="1"/>
          </p:nvPr>
        </p:nvSpPr>
        <p:spPr>
          <a:xfrm>
            <a:off x="3657600" y="3501269"/>
            <a:ext cx="10820400" cy="7768093"/>
          </a:xfrm>
          <a:prstGeom prst="rect">
            <a:avLst/>
          </a:prstGeom>
        </p:spPr>
        <p:txBody>
          <a:bodyPr>
            <a:noAutofit/>
          </a:bodyPr>
          <a:lstStyle/>
          <a:p>
            <a:pPr lvl="0"/>
            <a:r>
              <a:rPr lang="en-US" sz="4000" b="1" dirty="0">
                <a:latin typeface="Lato" panose="020F0502020204030203" pitchFamily="34" charset="77"/>
              </a:rPr>
              <a:t>If you had enough money to give some away, where would you like to donate? </a:t>
            </a:r>
          </a:p>
          <a:p>
            <a:pPr lvl="0"/>
            <a:endParaRPr lang="en-US" sz="4000" b="1" dirty="0">
              <a:latin typeface="Lato" panose="020F0502020204030203" pitchFamily="34" charset="77"/>
            </a:endParaRPr>
          </a:p>
          <a:p>
            <a:pPr lvl="0"/>
            <a:br>
              <a:rPr lang="en-US" sz="4000" b="1" dirty="0">
                <a:latin typeface="Lato" panose="020F0502020204030203" pitchFamily="34" charset="77"/>
              </a:rPr>
            </a:br>
            <a:r>
              <a:rPr lang="en-US" sz="4000" b="1" dirty="0">
                <a:latin typeface="Lato" panose="020F0502020204030203" pitchFamily="34" charset="77"/>
              </a:rPr>
              <a:t>What causes are important to you? </a:t>
            </a:r>
          </a:p>
          <a:p>
            <a:pPr lvl="0"/>
            <a:endParaRPr lang="en-US" sz="4000" b="1" dirty="0">
              <a:latin typeface="Lato" panose="020F0502020204030203" pitchFamily="34" charset="77"/>
            </a:endParaRPr>
          </a:p>
          <a:p>
            <a:pPr lvl="0"/>
            <a:endParaRPr lang="en-US" sz="4000" b="1" dirty="0">
              <a:latin typeface="Lato" panose="020F0502020204030203" pitchFamily="34" charset="77"/>
            </a:endParaRPr>
          </a:p>
          <a:p>
            <a:pPr lvl="0"/>
            <a:r>
              <a:rPr lang="en-US" sz="4000" b="1" dirty="0">
                <a:latin typeface="Lato" panose="020F0502020204030203" pitchFamily="34" charset="77"/>
              </a:rPr>
              <a:t>What kinds of people would you like to help </a:t>
            </a:r>
            <a:br>
              <a:rPr lang="en-US" sz="4000" b="1" dirty="0">
                <a:latin typeface="Lato" panose="020F0502020204030203" pitchFamily="34" charset="77"/>
              </a:rPr>
            </a:br>
            <a:r>
              <a:rPr lang="en-US" sz="4000" b="1" dirty="0">
                <a:latin typeface="Lato" panose="020F0502020204030203" pitchFamily="34" charset="77"/>
              </a:rPr>
              <a:t>in your life? </a:t>
            </a:r>
          </a:p>
          <a:p>
            <a:pPr lvl="0"/>
            <a:endParaRPr lang="en-US" sz="4000" b="1" dirty="0">
              <a:latin typeface="Lato" panose="020F0502020204030203" pitchFamily="34" charset="77"/>
            </a:endParaRPr>
          </a:p>
          <a:p>
            <a:pPr lvl="0"/>
            <a:endParaRPr lang="en-US" sz="4000" b="1" dirty="0">
              <a:latin typeface="Lato" panose="020F0502020204030203" pitchFamily="34" charset="77"/>
            </a:endParaRPr>
          </a:p>
          <a:p>
            <a:pPr lvl="0"/>
            <a:r>
              <a:rPr lang="en-US" sz="4000" b="1" dirty="0">
                <a:latin typeface="Lato" panose="020F0502020204030203" pitchFamily="34" charset="77"/>
              </a:rPr>
              <a:t>Are there ways you can support important causes, even if you have no money to give? </a:t>
            </a:r>
          </a:p>
        </p:txBody>
      </p:sp>
      <p:pic>
        <p:nvPicPr>
          <p:cNvPr id="4" name="Picture 3">
            <a:extLst>
              <a:ext uri="{FF2B5EF4-FFF2-40B4-BE49-F238E27FC236}">
                <a16:creationId xmlns:a16="http://schemas.microsoft.com/office/drawing/2014/main" id="{C86B4FA3-D709-7F45-8AF3-9F4B77F94B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85274" y="3035734"/>
            <a:ext cx="6771503" cy="10157254"/>
          </a:xfrm>
          <a:prstGeom prst="rect">
            <a:avLst/>
          </a:prstGeom>
        </p:spPr>
      </p:pic>
    </p:spTree>
    <p:extLst>
      <p:ext uri="{BB962C8B-B14F-4D97-AF65-F5344CB8AC3E}">
        <p14:creationId xmlns:p14="http://schemas.microsoft.com/office/powerpoint/2010/main" val="149326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1000"/>
                                        <p:tgtEl>
                                          <p:spTgt spid="154">
                                            <p:txEl>
                                              <p:pRg st="2" end="2"/>
                                            </p:txEl>
                                          </p:spTgt>
                                        </p:tgtEl>
                                      </p:cBhvr>
                                    </p:animEffect>
                                    <p:anim calcmode="lin" valueType="num">
                                      <p:cBhvr>
                                        <p:cTn id="8" dur="1000" fill="hold"/>
                                        <p:tgtEl>
                                          <p:spTgt spid="15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5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4">
                                            <p:txEl>
                                              <p:pRg st="5" end="5"/>
                                            </p:txEl>
                                          </p:spTgt>
                                        </p:tgtEl>
                                        <p:attrNameLst>
                                          <p:attrName>style.visibility</p:attrName>
                                        </p:attrNameLst>
                                      </p:cBhvr>
                                      <p:to>
                                        <p:strVal val="visible"/>
                                      </p:to>
                                    </p:set>
                                    <p:animEffect transition="in" filter="fade">
                                      <p:cBhvr>
                                        <p:cTn id="14" dur="1000"/>
                                        <p:tgtEl>
                                          <p:spTgt spid="154">
                                            <p:txEl>
                                              <p:pRg st="5" end="5"/>
                                            </p:txEl>
                                          </p:spTgt>
                                        </p:tgtEl>
                                      </p:cBhvr>
                                    </p:animEffect>
                                    <p:anim calcmode="lin" valueType="num">
                                      <p:cBhvr>
                                        <p:cTn id="15" dur="1000" fill="hold"/>
                                        <p:tgtEl>
                                          <p:spTgt spid="154">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15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4">
                                            <p:txEl>
                                              <p:pRg st="8" end="8"/>
                                            </p:txEl>
                                          </p:spTgt>
                                        </p:tgtEl>
                                        <p:attrNameLst>
                                          <p:attrName>style.visibility</p:attrName>
                                        </p:attrNameLst>
                                      </p:cBhvr>
                                      <p:to>
                                        <p:strVal val="visible"/>
                                      </p:to>
                                    </p:set>
                                    <p:animEffect transition="in" filter="fade">
                                      <p:cBhvr>
                                        <p:cTn id="21" dur="1000"/>
                                        <p:tgtEl>
                                          <p:spTgt spid="154">
                                            <p:txEl>
                                              <p:pRg st="8" end="8"/>
                                            </p:txEl>
                                          </p:spTgt>
                                        </p:tgtEl>
                                      </p:cBhvr>
                                    </p:animEffect>
                                    <p:anim calcmode="lin" valueType="num">
                                      <p:cBhvr>
                                        <p:cTn id="22" dur="1000" fill="hold"/>
                                        <p:tgtEl>
                                          <p:spTgt spid="154">
                                            <p:txEl>
                                              <p:pRg st="8" end="8"/>
                                            </p:txEl>
                                          </p:spTgt>
                                        </p:tgtEl>
                                        <p:attrNameLst>
                                          <p:attrName>ppt_x</p:attrName>
                                        </p:attrNameLst>
                                      </p:cBhvr>
                                      <p:tavLst>
                                        <p:tav tm="0">
                                          <p:val>
                                            <p:strVal val="#ppt_x"/>
                                          </p:val>
                                        </p:tav>
                                        <p:tav tm="100000">
                                          <p:val>
                                            <p:strVal val="#ppt_x"/>
                                          </p:val>
                                        </p:tav>
                                      </p:tavLst>
                                    </p:anim>
                                    <p:anim calcmode="lin" valueType="num">
                                      <p:cBhvr>
                                        <p:cTn id="23" dur="1000" fill="hold"/>
                                        <p:tgtEl>
                                          <p:spTgt spid="15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D5CBE1-2A00-4EB2-9C32-B9F42575C0B4}"/>
              </a:ext>
            </a:extLst>
          </p:cNvPr>
          <p:cNvSpPr>
            <a:spLocks noGrp="1"/>
          </p:cNvSpPr>
          <p:nvPr>
            <p:ph type="title"/>
          </p:nvPr>
        </p:nvSpPr>
        <p:spPr/>
        <p:txBody>
          <a:bodyPr/>
          <a:lstStyle/>
          <a:p>
            <a:r>
              <a:rPr lang="en-US" b="1" dirty="0"/>
              <a:t>Vocabulary</a:t>
            </a:r>
          </a:p>
        </p:txBody>
      </p:sp>
      <p:sp>
        <p:nvSpPr>
          <p:cNvPr id="4" name="Text Placeholder 3">
            <a:extLst>
              <a:ext uri="{FF2B5EF4-FFF2-40B4-BE49-F238E27FC236}">
                <a16:creationId xmlns:a16="http://schemas.microsoft.com/office/drawing/2014/main" id="{D3407AA9-89BB-4C8C-8A17-CFB70FF1AB60}"/>
              </a:ext>
            </a:extLst>
          </p:cNvPr>
          <p:cNvSpPr>
            <a:spLocks noGrp="1"/>
          </p:cNvSpPr>
          <p:nvPr>
            <p:ph type="body" sz="quarter" idx="1"/>
          </p:nvPr>
        </p:nvSpPr>
        <p:spPr>
          <a:xfrm>
            <a:off x="3235412" y="2256506"/>
            <a:ext cx="6300474" cy="6570253"/>
          </a:xfrm>
        </p:spPr>
        <p:txBody>
          <a:bodyPr>
            <a:normAutofit/>
          </a:bodyPr>
          <a:lstStyle/>
          <a:p>
            <a:r>
              <a:rPr lang="en-US" sz="4000" dirty="0"/>
              <a:t>appreciate</a:t>
            </a:r>
          </a:p>
          <a:p>
            <a:r>
              <a:rPr lang="en-US" sz="4000" dirty="0"/>
              <a:t>assets</a:t>
            </a:r>
          </a:p>
          <a:p>
            <a:r>
              <a:rPr lang="en-US" sz="4000" dirty="0"/>
              <a:t>depreciate</a:t>
            </a:r>
          </a:p>
          <a:p>
            <a:r>
              <a:rPr lang="en-US" sz="4000" dirty="0"/>
              <a:t>down payment</a:t>
            </a:r>
          </a:p>
          <a:p>
            <a:r>
              <a:rPr lang="en-US" sz="4000" dirty="0"/>
              <a:t>interest/compound interest </a:t>
            </a:r>
          </a:p>
          <a:p>
            <a:r>
              <a:rPr lang="en-US" sz="4000" dirty="0"/>
              <a:t>investment</a:t>
            </a:r>
          </a:p>
          <a:p>
            <a:r>
              <a:rPr lang="en-US" sz="4000" dirty="0"/>
              <a:t>philanthropy</a:t>
            </a:r>
          </a:p>
          <a:p>
            <a:r>
              <a:rPr lang="en-US" sz="4000" dirty="0"/>
              <a:t>profit</a:t>
            </a:r>
          </a:p>
        </p:txBody>
      </p:sp>
      <p:pic>
        <p:nvPicPr>
          <p:cNvPr id="5" name="Picture 4">
            <a:extLst>
              <a:ext uri="{FF2B5EF4-FFF2-40B4-BE49-F238E27FC236}">
                <a16:creationId xmlns:a16="http://schemas.microsoft.com/office/drawing/2014/main" id="{3E7C5BD9-468E-462D-A05C-A8BE84D44624}"/>
              </a:ext>
            </a:extLst>
          </p:cNvPr>
          <p:cNvPicPr>
            <a:picLocks noChangeAspect="1"/>
          </p:cNvPicPr>
          <p:nvPr/>
        </p:nvPicPr>
        <p:blipFill>
          <a:blip r:embed="rId2"/>
          <a:stretch>
            <a:fillRect/>
          </a:stretch>
        </p:blipFill>
        <p:spPr>
          <a:xfrm>
            <a:off x="13365790" y="641401"/>
            <a:ext cx="8904178" cy="11894894"/>
          </a:xfrm>
          <a:prstGeom prst="rect">
            <a:avLst/>
          </a:prstGeom>
          <a:effectLst>
            <a:softEdge rad="38100"/>
          </a:effectLst>
        </p:spPr>
      </p:pic>
      <p:sp>
        <p:nvSpPr>
          <p:cNvPr id="6" name="Google Shape;197;p26">
            <a:extLst>
              <a:ext uri="{FF2B5EF4-FFF2-40B4-BE49-F238E27FC236}">
                <a16:creationId xmlns:a16="http://schemas.microsoft.com/office/drawing/2014/main" id="{8D649530-8465-4249-8083-5026CF72FDC9}"/>
              </a:ext>
            </a:extLst>
          </p:cNvPr>
          <p:cNvSpPr txBox="1">
            <a:spLocks noChangeAspect="1"/>
          </p:cNvSpPr>
          <p:nvPr/>
        </p:nvSpPr>
        <p:spPr>
          <a:xfrm>
            <a:off x="3648761" y="10780124"/>
            <a:ext cx="8396178" cy="1756171"/>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pPr marL="0" indent="0" algn="r">
              <a:lnSpc>
                <a:spcPct val="100000"/>
              </a:lnSpc>
              <a:buClr>
                <a:srgbClr val="AE4844"/>
              </a:buClr>
              <a:buSzPts val="3600"/>
              <a:buNone/>
            </a:pPr>
            <a:r>
              <a:rPr lang="en-US" sz="2800" dirty="0">
                <a:latin typeface="Garamond" panose="02020404030301010803" pitchFamily="18" charset="0"/>
              </a:rPr>
              <a:t>Elizabeth </a:t>
            </a:r>
            <a:r>
              <a:rPr lang="en-US" sz="2800" dirty="0" err="1">
                <a:latin typeface="Garamond" panose="02020404030301010803" pitchFamily="18" charset="0"/>
              </a:rPr>
              <a:t>Colomba</a:t>
            </a:r>
            <a:r>
              <a:rPr lang="en-US" sz="2800" dirty="0">
                <a:latin typeface="Garamond" panose="02020404030301010803" pitchFamily="18" charset="0"/>
              </a:rPr>
              <a:t>, </a:t>
            </a:r>
            <a:r>
              <a:rPr lang="en-US" sz="2800" i="1" dirty="0">
                <a:latin typeface="Garamond" panose="02020404030301010803" pitchFamily="18" charset="0"/>
              </a:rPr>
              <a:t>Biddy Mason</a:t>
            </a:r>
            <a:r>
              <a:rPr lang="en-US" sz="2800" dirty="0">
                <a:latin typeface="Garamond" panose="02020404030301010803" pitchFamily="18" charset="0"/>
              </a:rPr>
              <a:t>, 2006, collection of Mattie McFadden-Lawson and Ambassador Michael A. Lawson (ret.), © 2021 Elizabeth </a:t>
            </a:r>
            <a:r>
              <a:rPr lang="en-US" sz="2800" dirty="0" err="1">
                <a:latin typeface="Garamond" panose="02020404030301010803" pitchFamily="18" charset="0"/>
              </a:rPr>
              <a:t>Colomba</a:t>
            </a:r>
            <a:r>
              <a:rPr lang="en-US" sz="2800" dirty="0">
                <a:latin typeface="Garamond" panose="02020404030301010803" pitchFamily="18" charset="0"/>
              </a:rPr>
              <a:t>/Artists Rights Society (ARS), NY, photo courtesy of the artist to LACMA.</a:t>
            </a:r>
            <a:endParaRPr lang="en-US" sz="2800" dirty="0">
              <a:solidFill>
                <a:schemeClr val="tx2">
                  <a:lumMod val="10000"/>
                </a:schemeClr>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157197229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3760046" cy="1058936"/>
          </a:xfrm>
          <a:prstGeom prst="rect">
            <a:avLst/>
          </a:prstGeom>
        </p:spPr>
        <p:txBody>
          <a:bodyPr anchor="t">
            <a:noAutofit/>
          </a:bodyPr>
          <a:lstStyle/>
          <a:p>
            <a:r>
              <a:rPr lang="en-US" b="1" dirty="0"/>
              <a:t>Early Life</a:t>
            </a:r>
            <a:endParaRPr b="1" dirty="0"/>
          </a:p>
        </p:txBody>
      </p:sp>
      <p:sp>
        <p:nvSpPr>
          <p:cNvPr id="156" name="Lorem ipsum…"/>
          <p:cNvSpPr txBox="1"/>
          <p:nvPr/>
        </p:nvSpPr>
        <p:spPr>
          <a:xfrm>
            <a:off x="3657600" y="2904751"/>
            <a:ext cx="10769600" cy="63354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spcCol="1017907"/>
          <a:lstStyle/>
          <a:p>
            <a:r>
              <a:rPr lang="en-US" sz="4000" dirty="0">
                <a:solidFill>
                  <a:schemeClr val="tx1"/>
                </a:solidFill>
                <a:latin typeface="Lato" panose="020F0502020204030203" pitchFamily="34" charset="77"/>
                <a:cs typeface="+mn-cs"/>
              </a:rPr>
              <a:t>Biddy Mason was born into slavery in 1818 and spent her youth in Mississippi, where she became  a skilled healer and midwife.</a:t>
            </a:r>
          </a:p>
          <a:p>
            <a:endParaRPr lang="en-US" sz="4000" dirty="0">
              <a:solidFill>
                <a:schemeClr val="tx1"/>
              </a:solidFill>
              <a:latin typeface="Lato" panose="020F0502020204030203" pitchFamily="34" charset="77"/>
              <a:cs typeface="+mn-cs"/>
            </a:endParaRPr>
          </a:p>
          <a:p>
            <a:r>
              <a:rPr lang="en-US" sz="4000" dirty="0">
                <a:solidFill>
                  <a:schemeClr val="tx1"/>
                </a:solidFill>
                <a:latin typeface="Lato" panose="020F0502020204030203" pitchFamily="34" charset="77"/>
                <a:cs typeface="+mn-cs"/>
              </a:rPr>
              <a:t>She learned from other enslaved women how to treat illness with traditional African and Caribbean herbal medicine, and how to deliver babies.</a:t>
            </a:r>
          </a:p>
          <a:p>
            <a:endParaRPr lang="en-US" sz="4000" dirty="0">
              <a:solidFill>
                <a:schemeClr val="tx1"/>
              </a:solidFill>
              <a:latin typeface="Lato" panose="020F0502020204030203" pitchFamily="34" charset="77"/>
              <a:cs typeface="+mn-cs"/>
            </a:endParaRPr>
          </a:p>
          <a:p>
            <a:r>
              <a:rPr lang="en-US" sz="4000" dirty="0">
                <a:solidFill>
                  <a:schemeClr val="tx1"/>
                </a:solidFill>
                <a:latin typeface="Lato" panose="020F0502020204030203" pitchFamily="34" charset="77"/>
                <a:cs typeface="+mn-cs"/>
              </a:rPr>
              <a:t>These would become central callings of her life. </a:t>
            </a:r>
          </a:p>
          <a:p>
            <a:endParaRPr sz="4000" dirty="0">
              <a:latin typeface="Lato" panose="020F0502020204030203" pitchFamily="34" charset="77"/>
            </a:endParaRPr>
          </a:p>
        </p:txBody>
      </p:sp>
      <p:pic>
        <p:nvPicPr>
          <p:cNvPr id="5" name="Picture 4">
            <a:extLst>
              <a:ext uri="{FF2B5EF4-FFF2-40B4-BE49-F238E27FC236}">
                <a16:creationId xmlns:a16="http://schemas.microsoft.com/office/drawing/2014/main" id="{CCD47B83-D0E3-4791-A868-3C4A17BBDDC4}"/>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Effect>
                      <a14:colorTemperature colorTemp="5300"/>
                    </a14:imgEffect>
                    <a14:imgEffect>
                      <a14:saturation sat="200000"/>
                    </a14:imgEffect>
                  </a14:imgLayer>
                </a14:imgProps>
              </a:ext>
              <a:ext uri="{28A0092B-C50C-407E-A947-70E740481C1C}">
                <a14:useLocalDpi xmlns:a14="http://schemas.microsoft.com/office/drawing/2010/main" val="0"/>
              </a:ext>
            </a:extLst>
          </a:blip>
          <a:srcRect/>
          <a:stretch/>
        </p:blipFill>
        <p:spPr>
          <a:xfrm>
            <a:off x="15299353" y="1"/>
            <a:ext cx="9084647" cy="13716000"/>
          </a:xfrm>
          <a:prstGeom prst="rect">
            <a:avLst/>
          </a:prstGeom>
        </p:spPr>
      </p:pic>
      <p:sp>
        <p:nvSpPr>
          <p:cNvPr id="9" name="Lorem ipsum…">
            <a:extLst>
              <a:ext uri="{FF2B5EF4-FFF2-40B4-BE49-F238E27FC236}">
                <a16:creationId xmlns:a16="http://schemas.microsoft.com/office/drawing/2014/main" id="{50A04AFD-612B-4C56-B9EF-2E442A58A69B}"/>
              </a:ext>
            </a:extLst>
          </p:cNvPr>
          <p:cNvSpPr txBox="1"/>
          <p:nvPr/>
        </p:nvSpPr>
        <p:spPr>
          <a:xfrm>
            <a:off x="5384800" y="9714372"/>
            <a:ext cx="9042400" cy="818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spcCol="1017907"/>
          <a:lstStyle/>
          <a:p>
            <a:pPr algn="r"/>
            <a:r>
              <a:rPr lang="en-US" sz="3600" b="1" i="1" dirty="0">
                <a:solidFill>
                  <a:schemeClr val="bg1">
                    <a:lumMod val="50000"/>
                  </a:schemeClr>
                </a:solidFill>
                <a:latin typeface="Garamond" panose="02020404030301010803" pitchFamily="18" charset="0"/>
                <a:cs typeface="+mn-cs"/>
              </a:rPr>
              <a:t>Map of Mississippi by John </a:t>
            </a:r>
            <a:r>
              <a:rPr lang="en-US" sz="3600" b="1" i="1" dirty="0" err="1">
                <a:solidFill>
                  <a:schemeClr val="bg1">
                    <a:lumMod val="50000"/>
                  </a:schemeClr>
                </a:solidFill>
                <a:latin typeface="Garamond" panose="02020404030301010803" pitchFamily="18" charset="0"/>
                <a:cs typeface="+mn-cs"/>
              </a:rPr>
              <a:t>Melish</a:t>
            </a:r>
            <a:r>
              <a:rPr lang="en-US" sz="3600" b="1" i="1" dirty="0">
                <a:solidFill>
                  <a:schemeClr val="bg1">
                    <a:lumMod val="50000"/>
                  </a:schemeClr>
                </a:solidFill>
                <a:latin typeface="Garamond" panose="02020404030301010803" pitchFamily="18" charset="0"/>
                <a:cs typeface="+mn-cs"/>
              </a:rPr>
              <a:t>, 1820.</a:t>
            </a:r>
          </a:p>
          <a:p>
            <a:pPr algn="r"/>
            <a:r>
              <a:rPr lang="en-US" sz="3600" i="1" dirty="0">
                <a:solidFill>
                  <a:schemeClr val="bg1">
                    <a:lumMod val="50000"/>
                  </a:schemeClr>
                </a:solidFill>
                <a:latin typeface="Garamond" panose="02020404030301010803" pitchFamily="18" charset="0"/>
                <a:cs typeface="+mn-cs"/>
              </a:rPr>
              <a:t>The organized counties in the southern parts of the state are in colored borders, mostly occupied by white American settlers and enslaved black people; the northern part of the state is still Choctaw and Chickasaw Indian territory. </a:t>
            </a:r>
            <a:endParaRPr sz="3600" i="1" dirty="0">
              <a:latin typeface="Lato" panose="020F0502020204030203" pitchFamily="34" charset="77"/>
            </a:endParaRPr>
          </a:p>
        </p:txBody>
      </p:sp>
    </p:spTree>
    <p:extLst>
      <p:ext uri="{BB962C8B-B14F-4D97-AF65-F5344CB8AC3E}">
        <p14:creationId xmlns:p14="http://schemas.microsoft.com/office/powerpoint/2010/main" val="258390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7121084" cy="1191023"/>
          </a:xfrm>
          <a:prstGeom prst="rect">
            <a:avLst/>
          </a:prstGeom>
        </p:spPr>
        <p:txBody>
          <a:bodyPr anchor="t">
            <a:noAutofit/>
          </a:bodyPr>
          <a:lstStyle/>
          <a:p>
            <a:r>
              <a:rPr lang="en-US" b="1" dirty="0"/>
              <a:t>Westward Journey</a:t>
            </a:r>
            <a:endParaRPr b="1" dirty="0"/>
          </a:p>
        </p:txBody>
      </p:sp>
      <p:sp>
        <p:nvSpPr>
          <p:cNvPr id="154" name="Woodson Principles Critical Thinking and Discussion Questions"/>
          <p:cNvSpPr txBox="1">
            <a:spLocks noGrp="1"/>
          </p:cNvSpPr>
          <p:nvPr>
            <p:ph type="subTitle" sz="quarter" idx="1"/>
          </p:nvPr>
        </p:nvSpPr>
        <p:spPr>
          <a:xfrm>
            <a:off x="3657600" y="3303561"/>
            <a:ext cx="9530080" cy="6285282"/>
          </a:xfrm>
          <a:prstGeom prst="rect">
            <a:avLst/>
          </a:prstGeom>
        </p:spPr>
        <p:txBody>
          <a:bodyPr>
            <a:noAutofit/>
          </a:bodyPr>
          <a:lstStyle/>
          <a:p>
            <a:pPr lvl="0"/>
            <a:r>
              <a:rPr lang="en-US" sz="4000" dirty="0">
                <a:latin typeface="Lato" panose="020F0502020204030203" pitchFamily="34" charset="77"/>
              </a:rPr>
              <a:t>In the 1840s her enslaver, Robert Smith, took his family and slaves westward to join his fellow Mormons in Utah. </a:t>
            </a:r>
          </a:p>
          <a:p>
            <a:pPr lvl="0"/>
            <a:endParaRPr lang="en-US" sz="4000" dirty="0">
              <a:latin typeface="Lato" panose="020F0502020204030203" pitchFamily="34" charset="77"/>
            </a:endParaRPr>
          </a:p>
          <a:p>
            <a:pPr lvl="0"/>
            <a:r>
              <a:rPr lang="en-US" sz="4000" dirty="0">
                <a:latin typeface="Lato" panose="020F0502020204030203" pitchFamily="34" charset="77"/>
              </a:rPr>
              <a:t>She walked the entire way (1,700 miles) behind a wagon train.</a:t>
            </a:r>
          </a:p>
          <a:p>
            <a:pPr lvl="0"/>
            <a:endParaRPr lang="en-US" sz="4000" dirty="0">
              <a:latin typeface="Lato" panose="020F0502020204030203" pitchFamily="34" charset="77"/>
            </a:endParaRPr>
          </a:p>
          <a:p>
            <a:pPr lvl="0"/>
            <a:r>
              <a:rPr lang="en-US" sz="4000" dirty="0">
                <a:solidFill>
                  <a:schemeClr val="tx1"/>
                </a:solidFill>
                <a:latin typeface="Lato" panose="020F0502020204030203" pitchFamily="34" charset="77"/>
              </a:rPr>
              <a:t>She also set up and broke down the camp, cared for her own children, cooked meals, </a:t>
            </a:r>
            <a:br>
              <a:rPr lang="en-US" sz="4000" dirty="0">
                <a:solidFill>
                  <a:schemeClr val="tx1"/>
                </a:solidFill>
                <a:latin typeface="Lato" panose="020F0502020204030203" pitchFamily="34" charset="77"/>
              </a:rPr>
            </a:br>
            <a:r>
              <a:rPr lang="en-US" sz="4000" dirty="0">
                <a:solidFill>
                  <a:schemeClr val="tx1"/>
                </a:solidFill>
                <a:latin typeface="Lato" panose="020F0502020204030203" pitchFamily="34" charset="77"/>
              </a:rPr>
              <a:t>and worked as a midwife. </a:t>
            </a:r>
          </a:p>
          <a:p>
            <a:endParaRPr sz="4000" dirty="0"/>
          </a:p>
        </p:txBody>
      </p:sp>
      <p:pic>
        <p:nvPicPr>
          <p:cNvPr id="2" name="Picture 1">
            <a:extLst>
              <a:ext uri="{FF2B5EF4-FFF2-40B4-BE49-F238E27FC236}">
                <a16:creationId xmlns:a16="http://schemas.microsoft.com/office/drawing/2014/main" id="{90D985B9-DEF8-004E-8F2A-2E21103487B3}"/>
              </a:ext>
            </a:extLst>
          </p:cNvPr>
          <p:cNvPicPr>
            <a:picLocks noChangeAspect="1"/>
          </p:cNvPicPr>
          <p:nvPr/>
        </p:nvPicPr>
        <p:blipFill>
          <a:blip r:embed="rId2"/>
          <a:stretch>
            <a:fillRect/>
          </a:stretch>
        </p:blipFill>
        <p:spPr>
          <a:xfrm>
            <a:off x="14128516" y="2788602"/>
            <a:ext cx="9144000" cy="7315200"/>
          </a:xfrm>
          <a:prstGeom prst="rect">
            <a:avLst/>
          </a:prstGeom>
          <a:effectLst>
            <a:softEdge rad="127000"/>
          </a:effectLst>
        </p:spPr>
      </p:pic>
    </p:spTree>
    <p:extLst>
      <p:ext uri="{BB962C8B-B14F-4D97-AF65-F5344CB8AC3E}">
        <p14:creationId xmlns:p14="http://schemas.microsoft.com/office/powerpoint/2010/main" val="102968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4">
                                            <p:txEl>
                                              <p:pRg st="4" end="4"/>
                                            </p:txEl>
                                          </p:spTgt>
                                        </p:tgtEl>
                                        <p:attrNameLst>
                                          <p:attrName>style.visibility</p:attrName>
                                        </p:attrNameLst>
                                      </p:cBhvr>
                                      <p:to>
                                        <p:strVal val="visible"/>
                                      </p:to>
                                    </p:set>
                                    <p:animEffect transition="in" filter="fade">
                                      <p:cBhvr>
                                        <p:cTn id="10"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4971008" cy="1141596"/>
          </a:xfrm>
          <a:prstGeom prst="rect">
            <a:avLst/>
          </a:prstGeom>
        </p:spPr>
        <p:txBody>
          <a:bodyPr anchor="t">
            <a:noAutofit/>
          </a:bodyPr>
          <a:lstStyle/>
          <a:p>
            <a:r>
              <a:rPr lang="en-US" b="1" dirty="0"/>
              <a:t>California</a:t>
            </a:r>
            <a:endParaRPr b="1" dirty="0"/>
          </a:p>
        </p:txBody>
      </p:sp>
      <p:sp>
        <p:nvSpPr>
          <p:cNvPr id="154" name="Woodson Principles Critical Thinking and Discussion Questions"/>
          <p:cNvSpPr txBox="1">
            <a:spLocks noGrp="1"/>
          </p:cNvSpPr>
          <p:nvPr>
            <p:ph type="subTitle" sz="quarter" idx="1"/>
          </p:nvPr>
        </p:nvSpPr>
        <p:spPr>
          <a:xfrm>
            <a:off x="3657600" y="2864018"/>
            <a:ext cx="14238576" cy="4580050"/>
          </a:xfrm>
          <a:prstGeom prst="rect">
            <a:avLst/>
          </a:prstGeom>
        </p:spPr>
        <p:txBody>
          <a:bodyPr>
            <a:noAutofit/>
          </a:bodyPr>
          <a:lstStyle/>
          <a:p>
            <a:pPr lvl="0"/>
            <a:r>
              <a:rPr lang="en-US" sz="4000" dirty="0">
                <a:solidFill>
                  <a:schemeClr val="tx1"/>
                </a:solidFill>
                <a:latin typeface="Lato" panose="020F0502020204030203" pitchFamily="34" charset="77"/>
              </a:rPr>
              <a:t>Then, Smith moved on to California, even though it had </a:t>
            </a:r>
            <a:br>
              <a:rPr lang="en-US" sz="4000" dirty="0">
                <a:solidFill>
                  <a:schemeClr val="tx1"/>
                </a:solidFill>
                <a:latin typeface="Lato" panose="020F0502020204030203" pitchFamily="34" charset="77"/>
              </a:rPr>
            </a:br>
            <a:r>
              <a:rPr lang="en-US" sz="4000" dirty="0">
                <a:solidFill>
                  <a:schemeClr val="tx1"/>
                </a:solidFill>
                <a:latin typeface="Lato" panose="020F0502020204030203" pitchFamily="34" charset="77"/>
              </a:rPr>
              <a:t>recently entered the Union as a free state. </a:t>
            </a:r>
          </a:p>
          <a:p>
            <a:pPr lvl="0"/>
            <a:endParaRPr lang="en-US" sz="4000" dirty="0">
              <a:solidFill>
                <a:schemeClr val="tx1"/>
              </a:solidFill>
              <a:latin typeface="Lato" panose="020F0502020204030203" pitchFamily="34" charset="77"/>
            </a:endParaRPr>
          </a:p>
          <a:p>
            <a:pPr lvl="0"/>
            <a:r>
              <a:rPr lang="en-US" sz="4000" dirty="0">
                <a:solidFill>
                  <a:schemeClr val="tx1"/>
                </a:solidFill>
                <a:latin typeface="Lato" panose="020F0502020204030203" pitchFamily="34" charset="77"/>
              </a:rPr>
              <a:t>He took Biddy and her children with him. </a:t>
            </a:r>
          </a:p>
          <a:p>
            <a:endParaRPr lang="en-US" sz="4000" dirty="0">
              <a:solidFill>
                <a:schemeClr val="tx1"/>
              </a:solidFill>
              <a:latin typeface="Lato" panose="020F0502020204030203" pitchFamily="34" charset="77"/>
            </a:endParaRPr>
          </a:p>
          <a:p>
            <a:pPr lvl="0"/>
            <a:r>
              <a:rPr lang="en-US" sz="4000" dirty="0">
                <a:solidFill>
                  <a:schemeClr val="tx1"/>
                </a:solidFill>
                <a:latin typeface="Lato" panose="020F0502020204030203" pitchFamily="34" charset="77"/>
              </a:rPr>
              <a:t>Along the way, she met a free black couple, who urged her </a:t>
            </a:r>
            <a:br>
              <a:rPr lang="en-US" sz="4000" dirty="0">
                <a:solidFill>
                  <a:schemeClr val="tx1"/>
                </a:solidFill>
                <a:latin typeface="Lato" panose="020F0502020204030203" pitchFamily="34" charset="77"/>
              </a:rPr>
            </a:br>
            <a:r>
              <a:rPr lang="en-US" sz="4000" dirty="0">
                <a:solidFill>
                  <a:schemeClr val="tx1"/>
                </a:solidFill>
                <a:latin typeface="Lato" panose="020F0502020204030203" pitchFamily="34" charset="77"/>
              </a:rPr>
              <a:t>to sue for freedom once she reached CA.  </a:t>
            </a:r>
          </a:p>
          <a:p>
            <a:pPr lvl="0"/>
            <a:endParaRPr lang="en-US" sz="4000" dirty="0">
              <a:latin typeface="Lato" panose="020F0502020204030203" pitchFamily="34" charset="77"/>
            </a:endParaRPr>
          </a:p>
          <a:p>
            <a:endParaRPr sz="4000" dirty="0">
              <a:latin typeface="Lato" panose="020F0502020204030203" pitchFamily="34" charset="77"/>
            </a:endParaRPr>
          </a:p>
        </p:txBody>
      </p:sp>
      <p:pic>
        <p:nvPicPr>
          <p:cNvPr id="4" name="Picture 3">
            <a:extLst>
              <a:ext uri="{FF2B5EF4-FFF2-40B4-BE49-F238E27FC236}">
                <a16:creationId xmlns:a16="http://schemas.microsoft.com/office/drawing/2014/main" id="{A0098FFB-D871-C341-95B3-3F25AF3615A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3000" contrast="-33000"/>
                    </a14:imgEffect>
                  </a14:imgLayer>
                </a14:imgProps>
              </a:ext>
              <a:ext uri="{28A0092B-C50C-407E-A947-70E740481C1C}">
                <a14:useLocalDpi xmlns:a14="http://schemas.microsoft.com/office/drawing/2010/main" val="0"/>
              </a:ext>
            </a:extLst>
          </a:blip>
          <a:stretch>
            <a:fillRect/>
          </a:stretch>
        </p:blipFill>
        <p:spPr>
          <a:xfrm>
            <a:off x="4204386" y="7858952"/>
            <a:ext cx="15286679" cy="5047488"/>
          </a:xfrm>
          <a:prstGeom prst="rect">
            <a:avLst/>
          </a:prstGeom>
          <a:effectLst>
            <a:softEdge rad="127000"/>
          </a:effectLst>
        </p:spPr>
      </p:pic>
      <p:pic>
        <p:nvPicPr>
          <p:cNvPr id="3" name="Picture 2" descr="A picture containing sitting, drawing, cat, flower&#10;&#10;Description automatically generated">
            <a:extLst>
              <a:ext uri="{FF2B5EF4-FFF2-40B4-BE49-F238E27FC236}">
                <a16:creationId xmlns:a16="http://schemas.microsoft.com/office/drawing/2014/main" id="{007E8BD9-1F98-B040-83AD-25E4E0455C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42962" y="809560"/>
            <a:ext cx="5086818" cy="3391212"/>
          </a:xfrm>
          <a:prstGeom prst="rect">
            <a:avLst/>
          </a:prstGeom>
          <a:effectLst>
            <a:glow rad="190500">
              <a:schemeClr val="tx2">
                <a:alpha val="67000"/>
              </a:schemeClr>
            </a:glow>
          </a:effectLst>
        </p:spPr>
      </p:pic>
    </p:spTree>
    <p:extLst>
      <p:ext uri="{BB962C8B-B14F-4D97-AF65-F5344CB8AC3E}">
        <p14:creationId xmlns:p14="http://schemas.microsoft.com/office/powerpoint/2010/main" val="3151006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4919203" cy="2101395"/>
          </a:xfrm>
          <a:prstGeom prst="rect">
            <a:avLst/>
          </a:prstGeom>
        </p:spPr>
        <p:txBody>
          <a:bodyPr anchor="t">
            <a:noAutofit/>
          </a:bodyPr>
          <a:lstStyle/>
          <a:p>
            <a:r>
              <a:rPr lang="en-US" b="1" dirty="0"/>
              <a:t>Freedom! </a:t>
            </a:r>
            <a:endParaRPr b="1" dirty="0"/>
          </a:p>
        </p:txBody>
      </p:sp>
      <p:sp>
        <p:nvSpPr>
          <p:cNvPr id="154" name="Woodson Principles Critical Thinking and Discussion Questions"/>
          <p:cNvSpPr txBox="1">
            <a:spLocks noGrp="1"/>
          </p:cNvSpPr>
          <p:nvPr>
            <p:ph type="subTitle" sz="quarter" idx="1"/>
          </p:nvPr>
        </p:nvSpPr>
        <p:spPr>
          <a:xfrm>
            <a:off x="3703434" y="2743200"/>
            <a:ext cx="11272406" cy="4164227"/>
          </a:xfrm>
          <a:prstGeom prst="rect">
            <a:avLst/>
          </a:prstGeom>
        </p:spPr>
        <p:txBody>
          <a:bodyPr>
            <a:noAutofit/>
          </a:bodyPr>
          <a:lstStyle/>
          <a:p>
            <a:r>
              <a:rPr lang="en-US" sz="4000" dirty="0">
                <a:solidFill>
                  <a:schemeClr val="tx1"/>
                </a:solidFill>
                <a:latin typeface="Lato" panose="020F0502020204030203" pitchFamily="34" charset="77"/>
              </a:rPr>
              <a:t>When Smith realized Biddy could sue for freedom, he tried to take her to Texas (a slave state), but the sheriff intervened in her favor. </a:t>
            </a:r>
          </a:p>
          <a:p>
            <a:endParaRPr lang="en-US" sz="4000" dirty="0">
              <a:solidFill>
                <a:schemeClr val="tx1"/>
              </a:solidFill>
              <a:latin typeface="Lato" panose="020F0502020204030203" pitchFamily="34" charset="77"/>
            </a:endParaRPr>
          </a:p>
          <a:p>
            <a:r>
              <a:rPr lang="en-US" sz="4000" dirty="0">
                <a:solidFill>
                  <a:schemeClr val="tx1"/>
                </a:solidFill>
                <a:latin typeface="Lato" panose="020F0502020204030203" pitchFamily="34" charset="77"/>
              </a:rPr>
              <a:t>In</a:t>
            </a:r>
            <a:r>
              <a:rPr lang="en-US" sz="4000" b="1" dirty="0">
                <a:solidFill>
                  <a:schemeClr val="tx1"/>
                </a:solidFill>
                <a:latin typeface="Lato" panose="020F0502020204030203" pitchFamily="34" charset="77"/>
              </a:rPr>
              <a:t> 1856</a:t>
            </a:r>
            <a:r>
              <a:rPr lang="en-US" sz="4000" dirty="0">
                <a:solidFill>
                  <a:schemeClr val="tx1"/>
                </a:solidFill>
                <a:latin typeface="Lato" panose="020F0502020204030203" pitchFamily="34" charset="77"/>
              </a:rPr>
              <a:t>, she won her freedom in court and Robert Smith was ordered to pay her court costs.</a:t>
            </a:r>
          </a:p>
        </p:txBody>
      </p:sp>
      <p:pic>
        <p:nvPicPr>
          <p:cNvPr id="2" name="Picture 1">
            <a:extLst>
              <a:ext uri="{FF2B5EF4-FFF2-40B4-BE49-F238E27FC236}">
                <a16:creationId xmlns:a16="http://schemas.microsoft.com/office/drawing/2014/main" id="{A99BBAEF-839E-8C42-8090-3710754D80A3}"/>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3000"/>
                    </a14:imgEffect>
                  </a14:imgLayer>
                </a14:imgProps>
              </a:ext>
            </a:extLst>
          </a:blip>
          <a:stretch>
            <a:fillRect/>
          </a:stretch>
        </p:blipFill>
        <p:spPr>
          <a:xfrm>
            <a:off x="16459200" y="1645920"/>
            <a:ext cx="5668818" cy="5668818"/>
          </a:xfrm>
          <a:prstGeom prst="rect">
            <a:avLst/>
          </a:prstGeom>
          <a:effectLst>
            <a:softEdge rad="0"/>
          </a:effectLst>
        </p:spPr>
      </p:pic>
    </p:spTree>
    <p:extLst>
      <p:ext uri="{BB962C8B-B14F-4D97-AF65-F5344CB8AC3E}">
        <p14:creationId xmlns:p14="http://schemas.microsoft.com/office/powerpoint/2010/main" val="229132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1"/>
            <a:ext cx="14919203" cy="1272144"/>
          </a:xfrm>
          <a:prstGeom prst="rect">
            <a:avLst/>
          </a:prstGeom>
        </p:spPr>
        <p:txBody>
          <a:bodyPr anchor="t">
            <a:noAutofit/>
          </a:bodyPr>
          <a:lstStyle/>
          <a:p>
            <a:r>
              <a:rPr lang="en-US" b="1" dirty="0"/>
              <a:t>Freedom! </a:t>
            </a:r>
            <a:endParaRPr b="1" dirty="0"/>
          </a:p>
        </p:txBody>
      </p:sp>
      <p:sp>
        <p:nvSpPr>
          <p:cNvPr id="154" name="Woodson Principles Critical Thinking and Discussion Questions"/>
          <p:cNvSpPr txBox="1">
            <a:spLocks noGrp="1"/>
          </p:cNvSpPr>
          <p:nvPr>
            <p:ph type="subTitle" sz="quarter" idx="1"/>
          </p:nvPr>
        </p:nvSpPr>
        <p:spPr>
          <a:xfrm>
            <a:off x="3703433" y="2743200"/>
            <a:ext cx="11308313" cy="3929449"/>
          </a:xfrm>
          <a:prstGeom prst="rect">
            <a:avLst/>
          </a:prstGeom>
        </p:spPr>
        <p:txBody>
          <a:bodyPr>
            <a:noAutofit/>
          </a:bodyPr>
          <a:lstStyle/>
          <a:p>
            <a:r>
              <a:rPr lang="en-US" sz="4000" dirty="0">
                <a:solidFill>
                  <a:schemeClr val="bg1">
                    <a:lumMod val="85000"/>
                  </a:schemeClr>
                </a:solidFill>
                <a:latin typeface="Lato" panose="020F0502020204030203" pitchFamily="34" charset="77"/>
              </a:rPr>
              <a:t>When Smith realized she could sue for freedom, he tried to take her to Texas (a slave state), but the sheriff intervened in her favor. </a:t>
            </a:r>
          </a:p>
          <a:p>
            <a:endParaRPr lang="en-US" sz="4000" dirty="0">
              <a:solidFill>
                <a:schemeClr val="bg1">
                  <a:lumMod val="85000"/>
                </a:schemeClr>
              </a:solidFill>
              <a:latin typeface="Lato" panose="020F0502020204030203" pitchFamily="34" charset="77"/>
            </a:endParaRPr>
          </a:p>
          <a:p>
            <a:r>
              <a:rPr lang="en-US" sz="4000" dirty="0">
                <a:solidFill>
                  <a:schemeClr val="bg1">
                    <a:lumMod val="85000"/>
                  </a:schemeClr>
                </a:solidFill>
                <a:latin typeface="Lato" panose="020F0502020204030203" pitchFamily="34" charset="77"/>
              </a:rPr>
              <a:t>In 1856, she won her freedom in court and Robert Smith was ordered to pay her court costs.</a:t>
            </a:r>
          </a:p>
        </p:txBody>
      </p:sp>
      <p:pic>
        <p:nvPicPr>
          <p:cNvPr id="2" name="Picture 1">
            <a:extLst>
              <a:ext uri="{FF2B5EF4-FFF2-40B4-BE49-F238E27FC236}">
                <a16:creationId xmlns:a16="http://schemas.microsoft.com/office/drawing/2014/main" id="{A99BBAEF-839E-8C42-8090-3710754D80A3}"/>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3000"/>
                    </a14:imgEffect>
                  </a14:imgLayer>
                </a14:imgProps>
              </a:ext>
            </a:extLst>
          </a:blip>
          <a:stretch>
            <a:fillRect/>
          </a:stretch>
        </p:blipFill>
        <p:spPr>
          <a:xfrm>
            <a:off x="16459200" y="1645920"/>
            <a:ext cx="5668818" cy="5668818"/>
          </a:xfrm>
          <a:prstGeom prst="rect">
            <a:avLst/>
          </a:prstGeom>
          <a:effectLst>
            <a:softEdge rad="0"/>
          </a:effectLst>
        </p:spPr>
      </p:pic>
      <p:pic>
        <p:nvPicPr>
          <p:cNvPr id="4" name="Picture 3" descr="A person posing for the camera&#10;&#10;Description automatically generated">
            <a:extLst>
              <a:ext uri="{FF2B5EF4-FFF2-40B4-BE49-F238E27FC236}">
                <a16:creationId xmlns:a16="http://schemas.microsoft.com/office/drawing/2014/main" id="{1311C81D-085E-814E-81CC-BD634182AC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1747" y="7700095"/>
            <a:ext cx="8490806" cy="5656999"/>
          </a:xfrm>
          <a:prstGeom prst="rect">
            <a:avLst/>
          </a:prstGeom>
          <a:effectLst>
            <a:softEdge rad="127000"/>
          </a:effectLst>
        </p:spPr>
      </p:pic>
      <p:sp>
        <p:nvSpPr>
          <p:cNvPr id="5" name="TextBox 4">
            <a:extLst>
              <a:ext uri="{FF2B5EF4-FFF2-40B4-BE49-F238E27FC236}">
                <a16:creationId xmlns:a16="http://schemas.microsoft.com/office/drawing/2014/main" id="{FFE4CDC8-4DA2-344B-8D69-706EA94A2034}"/>
              </a:ext>
            </a:extLst>
          </p:cNvPr>
          <p:cNvSpPr txBox="1"/>
          <p:nvPr/>
        </p:nvSpPr>
        <p:spPr>
          <a:xfrm>
            <a:off x="3703435" y="7488613"/>
            <a:ext cx="9172307" cy="12721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800" dirty="0">
                <a:solidFill>
                  <a:schemeClr val="tx1"/>
                </a:solidFill>
                <a:latin typeface="Lato" panose="020F0502020204030203" pitchFamily="34" charset="77"/>
              </a:rPr>
              <a:t>Do you know what year the rest of the slaves in America were emancipated? </a:t>
            </a:r>
          </a:p>
        </p:txBody>
      </p:sp>
      <p:sp>
        <p:nvSpPr>
          <p:cNvPr id="3" name="TextBox 2">
            <a:extLst>
              <a:ext uri="{FF2B5EF4-FFF2-40B4-BE49-F238E27FC236}">
                <a16:creationId xmlns:a16="http://schemas.microsoft.com/office/drawing/2014/main" id="{1A59C76F-7BD8-844A-A0C4-187AD348706C}"/>
              </a:ext>
            </a:extLst>
          </p:cNvPr>
          <p:cNvSpPr txBox="1"/>
          <p:nvPr/>
        </p:nvSpPr>
        <p:spPr>
          <a:xfrm>
            <a:off x="3703433" y="9228732"/>
            <a:ext cx="10642487" cy="34881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6000" b="0" i="0" u="none" strike="noStrike" cap="none" spc="0" normalizeH="0" baseline="0" dirty="0">
                <a:ln>
                  <a:noFill/>
                </a:ln>
                <a:solidFill>
                  <a:srgbClr val="AE4844"/>
                </a:solidFill>
                <a:effectLst/>
                <a:uFillTx/>
                <a:latin typeface="Bodoni SvtyTwo ITC TT-Book"/>
                <a:ea typeface="Bodoni SvtyTwo ITC TT-Book"/>
                <a:cs typeface="Bodoni SvtyTwo ITC TT-Book"/>
                <a:sym typeface="Bodoni SvtyTwo ITC TT-Book"/>
              </a:rPr>
              <a:t>1865. </a:t>
            </a:r>
          </a:p>
          <a:p>
            <a:pPr marL="0" marR="0" indent="0" algn="l" defTabSz="2438338"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AE4844"/>
              </a:solidFill>
              <a:effectLst/>
              <a:uFillTx/>
              <a:latin typeface="Bodoni SvtyTwo ITC TT-Book"/>
              <a:ea typeface="Bodoni SvtyTwo ITC TT-Book"/>
              <a:cs typeface="Bodoni SvtyTwo ITC TT-Book"/>
              <a:sym typeface="Bodoni SvtyTwo ITC TT-Book"/>
            </a:endParaRPr>
          </a:p>
          <a:p>
            <a:pPr marL="0" marR="0" indent="0" algn="l" defTabSz="2438338"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AE4844"/>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In 1863, President</a:t>
            </a:r>
            <a:r>
              <a:rPr kumimoji="0" lang="en-US" sz="3200" b="0" i="0" u="none" strike="noStrike" cap="none" spc="0" normalizeH="0" dirty="0">
                <a:ln>
                  <a:noFill/>
                </a:ln>
                <a:solidFill>
                  <a:srgbClr val="AE4844"/>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 Lincoln declared all slaves in regions “in rebellion against the United States,” i.e. the Confederacy, “forever free.” But slavery was only abolished nationwide with the passage of the Thirteenth Amendment in 1865.</a:t>
            </a:r>
            <a:endParaRPr kumimoji="0" lang="en-US" sz="3200" b="0" i="0" u="none" strike="noStrike" cap="none" spc="0" normalizeH="0" baseline="0" dirty="0">
              <a:ln>
                <a:noFill/>
              </a:ln>
              <a:solidFill>
                <a:srgbClr val="AE4844"/>
              </a:solidFill>
              <a:effectLst/>
              <a:uFillTx/>
              <a:latin typeface="Lato" panose="020F0502020204030203" pitchFamily="34" charset="0"/>
              <a:ea typeface="Lato" panose="020F0502020204030203" pitchFamily="34" charset="0"/>
              <a:cs typeface="Lato" panose="020F0502020204030203" pitchFamily="34" charset="0"/>
              <a:sym typeface="Bodoni SvtyTwo ITC TT-Book"/>
            </a:endParaRPr>
          </a:p>
        </p:txBody>
      </p:sp>
    </p:spTree>
    <p:extLst>
      <p:ext uri="{BB962C8B-B14F-4D97-AF65-F5344CB8AC3E}">
        <p14:creationId xmlns:p14="http://schemas.microsoft.com/office/powerpoint/2010/main" val="23634834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withEffect">
                                  <p:stCondLst>
                                    <p:cond delay="0"/>
                                  </p:stCondLst>
                                  <p:childTnLst>
                                    <p:animEffect transition="out" filter="dissolv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par>
                                <p:cTn id="10" presetID="9" presetClass="entr" presetSubtype="0"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4008" y="1371600"/>
            <a:ext cx="16854678" cy="1084271"/>
          </a:xfrm>
          <a:prstGeom prst="rect">
            <a:avLst/>
          </a:prstGeom>
        </p:spPr>
        <p:txBody>
          <a:bodyPr anchor="t">
            <a:noAutofit/>
          </a:bodyPr>
          <a:lstStyle/>
          <a:p>
            <a:r>
              <a:rPr lang="en-US" b="1" dirty="0"/>
              <a:t>Working for wages and investing her money</a:t>
            </a:r>
            <a:endParaRPr b="1" dirty="0"/>
          </a:p>
        </p:txBody>
      </p:sp>
      <p:sp>
        <p:nvSpPr>
          <p:cNvPr id="154" name="Woodson Principles Critical Thinking and Discussion Questions"/>
          <p:cNvSpPr txBox="1">
            <a:spLocks noGrp="1"/>
          </p:cNvSpPr>
          <p:nvPr>
            <p:ph type="subTitle" sz="quarter" idx="1"/>
          </p:nvPr>
        </p:nvSpPr>
        <p:spPr>
          <a:xfrm>
            <a:off x="3654008" y="3058951"/>
            <a:ext cx="14511003" cy="2101395"/>
          </a:xfrm>
          <a:prstGeom prst="rect">
            <a:avLst/>
          </a:prstGeom>
        </p:spPr>
        <p:txBody>
          <a:bodyPr>
            <a:noAutofit/>
          </a:bodyPr>
          <a:lstStyle/>
          <a:p>
            <a:r>
              <a:rPr lang="en-US" sz="4000" dirty="0">
                <a:latin typeface="Lato" panose="020F0502020204030203" pitchFamily="34" charset="77"/>
              </a:rPr>
              <a:t>As a free woman, Biddy earned her living as a midwife and nurse. She earned a decent wage and carefully saved her money.</a:t>
            </a:r>
          </a:p>
          <a:p>
            <a:pPr lvl="0"/>
            <a:endParaRPr dirty="0">
              <a:latin typeface="Lato" panose="020F0502020204030203" pitchFamily="34" charset="77"/>
            </a:endParaRPr>
          </a:p>
        </p:txBody>
      </p:sp>
      <p:pic>
        <p:nvPicPr>
          <p:cNvPr id="3" name="Picture 2" descr="A close up of a coin&#10;&#10;Description automatically generated">
            <a:extLst>
              <a:ext uri="{FF2B5EF4-FFF2-40B4-BE49-F238E27FC236}">
                <a16:creationId xmlns:a16="http://schemas.microsoft.com/office/drawing/2014/main" id="{AACDBAE4-4C42-5445-8664-79B5E01205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2000" y="5160346"/>
            <a:ext cx="12700000" cy="6350000"/>
          </a:xfrm>
          <a:prstGeom prst="rect">
            <a:avLst/>
          </a:prstGeom>
          <a:effectLst>
            <a:softEdge rad="127000"/>
          </a:effectLst>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5219047" cy="1042742"/>
          </a:xfrm>
          <a:prstGeom prst="rect">
            <a:avLst/>
          </a:prstGeom>
        </p:spPr>
        <p:txBody>
          <a:bodyPr anchor="t">
            <a:noAutofit/>
          </a:bodyPr>
          <a:lstStyle/>
          <a:p>
            <a:r>
              <a:rPr lang="en-US" b="1" dirty="0"/>
              <a:t>Wise investment choices</a:t>
            </a:r>
            <a:endParaRPr b="1" dirty="0"/>
          </a:p>
        </p:txBody>
      </p:sp>
      <p:sp>
        <p:nvSpPr>
          <p:cNvPr id="154" name="Woodson Principles Critical Thinking and Discussion Questions"/>
          <p:cNvSpPr txBox="1">
            <a:spLocks noGrp="1"/>
          </p:cNvSpPr>
          <p:nvPr>
            <p:ph type="subTitle" sz="quarter" idx="1"/>
          </p:nvPr>
        </p:nvSpPr>
        <p:spPr>
          <a:xfrm>
            <a:off x="3677726" y="2716138"/>
            <a:ext cx="16784513" cy="2348393"/>
          </a:xfrm>
          <a:prstGeom prst="rect">
            <a:avLst/>
          </a:prstGeom>
        </p:spPr>
        <p:txBody>
          <a:bodyPr>
            <a:noAutofit/>
          </a:bodyPr>
          <a:lstStyle/>
          <a:p>
            <a:pPr lvl="0"/>
            <a:r>
              <a:rPr lang="en-US" sz="4000" dirty="0">
                <a:latin typeface="Lato" panose="020F0502020204030203" pitchFamily="34" charset="77"/>
              </a:rPr>
              <a:t>Using her savings, Biddy purchased land in Los Angeles, which was a smart move, as California was growing rapidly. She later sold her holdings at a profit. She reinvested her profit, and her real estate holdings grew.</a:t>
            </a:r>
          </a:p>
        </p:txBody>
      </p:sp>
      <p:pic>
        <p:nvPicPr>
          <p:cNvPr id="13" name="Picture 12" descr="A close up of text on a white background&#10;&#10;Description automatically generated">
            <a:extLst>
              <a:ext uri="{FF2B5EF4-FFF2-40B4-BE49-F238E27FC236}">
                <a16:creationId xmlns:a16="http://schemas.microsoft.com/office/drawing/2014/main" id="{5FAC0FE7-C2F5-3A4E-9538-834E99FE59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2927" y="5811742"/>
            <a:ext cx="3200400" cy="6146800"/>
          </a:xfrm>
          <a:prstGeom prst="rect">
            <a:avLst/>
          </a:prstGeom>
        </p:spPr>
      </p:pic>
      <p:pic>
        <p:nvPicPr>
          <p:cNvPr id="17" name="Picture 16" descr="A close up of an old building&#10;&#10;Description automatically generated">
            <a:extLst>
              <a:ext uri="{FF2B5EF4-FFF2-40B4-BE49-F238E27FC236}">
                <a16:creationId xmlns:a16="http://schemas.microsoft.com/office/drawing/2014/main" id="{66B2F999-58D6-8D4C-BF11-9BF03707ED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1265" y="5548183"/>
            <a:ext cx="9753600" cy="7315200"/>
          </a:xfrm>
          <a:prstGeom prst="rect">
            <a:avLst/>
          </a:prstGeom>
        </p:spPr>
      </p:pic>
    </p:spTree>
    <p:extLst>
      <p:ext uri="{BB962C8B-B14F-4D97-AF65-F5344CB8AC3E}">
        <p14:creationId xmlns:p14="http://schemas.microsoft.com/office/powerpoint/2010/main" val="2026540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1"/>
            <a:ext cx="14919203" cy="1168400"/>
          </a:xfrm>
          <a:prstGeom prst="rect">
            <a:avLst/>
          </a:prstGeom>
        </p:spPr>
        <p:txBody>
          <a:bodyPr anchor="t">
            <a:noAutofit/>
          </a:bodyPr>
          <a:lstStyle/>
          <a:p>
            <a:r>
              <a:rPr lang="en-US" b="1" dirty="0"/>
              <a:t>A wealthy and generous woman</a:t>
            </a:r>
            <a:endParaRPr b="1" dirty="0"/>
          </a:p>
        </p:txBody>
      </p:sp>
      <p:sp>
        <p:nvSpPr>
          <p:cNvPr id="154" name="Woodson Principles Critical Thinking and Discussion Questions"/>
          <p:cNvSpPr txBox="1">
            <a:spLocks noGrp="1"/>
          </p:cNvSpPr>
          <p:nvPr>
            <p:ph type="subTitle" sz="quarter" idx="1"/>
          </p:nvPr>
        </p:nvSpPr>
        <p:spPr>
          <a:xfrm>
            <a:off x="3657600" y="2957572"/>
            <a:ext cx="11902325" cy="1836850"/>
          </a:xfrm>
          <a:prstGeom prst="rect">
            <a:avLst/>
          </a:prstGeom>
        </p:spPr>
        <p:txBody>
          <a:bodyPr>
            <a:noAutofit/>
          </a:bodyPr>
          <a:lstStyle/>
          <a:p>
            <a:r>
              <a:rPr lang="en-US" sz="4000" dirty="0">
                <a:latin typeface="Lato" panose="020F0502020204030203" pitchFamily="34" charset="77"/>
              </a:rPr>
              <a:t>Biddy used her fortune to benefit her neighbors of all races. She was very generous to those in need. </a:t>
            </a:r>
          </a:p>
          <a:p>
            <a:pPr lvl="0"/>
            <a:endParaRPr lang="en-US" dirty="0">
              <a:latin typeface="Lato" panose="020F0502020204030203" pitchFamily="34" charset="77"/>
            </a:endParaRPr>
          </a:p>
        </p:txBody>
      </p:sp>
      <p:pic>
        <p:nvPicPr>
          <p:cNvPr id="6" name="Picture 5">
            <a:extLst>
              <a:ext uri="{FF2B5EF4-FFF2-40B4-BE49-F238E27FC236}">
                <a16:creationId xmlns:a16="http://schemas.microsoft.com/office/drawing/2014/main" id="{3D495F3E-0104-2840-B34A-5F76A4EFBA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1275" y="5355248"/>
            <a:ext cx="10285286" cy="6858000"/>
          </a:xfrm>
          <a:prstGeom prst="rect">
            <a:avLst/>
          </a:prstGeom>
          <a:effectLst>
            <a:softEdge rad="127000"/>
          </a:effectLst>
        </p:spPr>
      </p:pic>
    </p:spTree>
    <p:extLst>
      <p:ext uri="{BB962C8B-B14F-4D97-AF65-F5344CB8AC3E}">
        <p14:creationId xmlns:p14="http://schemas.microsoft.com/office/powerpoint/2010/main" val="2501233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1103</Words>
  <Application>Microsoft Office PowerPoint</Application>
  <PresentationFormat>Custom</PresentationFormat>
  <Paragraphs>119</Paragraphs>
  <Slides>19</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Arial</vt:lpstr>
      <vt:lpstr>Bodoni</vt:lpstr>
      <vt:lpstr>Bodoni SvtyTwo ITC TT-Bold</vt:lpstr>
      <vt:lpstr>Bodoni SvtyTwo ITC TT-Book</vt:lpstr>
      <vt:lpstr>Garamond</vt:lpstr>
      <vt:lpstr>Helvetica Neue</vt:lpstr>
      <vt:lpstr>Helvetica Neue Medium</vt:lpstr>
      <vt:lpstr>Lato</vt:lpstr>
      <vt:lpstr>Lato Regular</vt:lpstr>
      <vt:lpstr>Lato-Light</vt:lpstr>
      <vt:lpstr>21_BasicWhite</vt:lpstr>
      <vt:lpstr>Biddy Mason She escaped slavery — and became a generous millionaire  </vt:lpstr>
      <vt:lpstr>Early Life</vt:lpstr>
      <vt:lpstr>Westward Journey</vt:lpstr>
      <vt:lpstr>California</vt:lpstr>
      <vt:lpstr>Freedom! </vt:lpstr>
      <vt:lpstr>Freedom! </vt:lpstr>
      <vt:lpstr>Working for wages and investing her money</vt:lpstr>
      <vt:lpstr>Wise investment choices</vt:lpstr>
      <vt:lpstr>A wealthy and generous woman</vt:lpstr>
      <vt:lpstr>PowerPoint Presentation</vt:lpstr>
      <vt:lpstr>Civic-Mindedness</vt:lpstr>
      <vt:lpstr>Accomplishments</vt:lpstr>
      <vt:lpstr>Accomplishments</vt:lpstr>
      <vt:lpstr>Accomplishments</vt:lpstr>
      <vt:lpstr>An important legacy</vt:lpstr>
      <vt:lpstr>Biddy saw opportunities and took advantage of them</vt:lpstr>
      <vt:lpstr>Memorializing a remarkable life</vt:lpstr>
      <vt:lpstr>What causes would you like to support? </vt:lpstr>
      <vt:lpstr>Vocabulary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2024-07-03T03:41:02Z</dcterms:modified>
</cp:coreProperties>
</file>