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sldIdLst>
    <p:sldId id="265" r:id="rId2"/>
    <p:sldId id="362" r:id="rId3"/>
    <p:sldId id="358" r:id="rId4"/>
    <p:sldId id="363" r:id="rId5"/>
    <p:sldId id="360" r:id="rId6"/>
    <p:sldId id="361" r:id="rId7"/>
    <p:sldId id="359" r:id="rId8"/>
    <p:sldId id="379" r:id="rId9"/>
    <p:sldId id="364" r:id="rId10"/>
    <p:sldId id="370" r:id="rId11"/>
    <p:sldId id="366" r:id="rId12"/>
    <p:sldId id="378" r:id="rId13"/>
    <p:sldId id="365" r:id="rId14"/>
    <p:sldId id="376" r:id="rId15"/>
    <p:sldId id="377" r:id="rId16"/>
    <p:sldId id="374" r:id="rId17"/>
    <p:sldId id="375" r:id="rId18"/>
    <p:sldId id="380" r:id="rId19"/>
    <p:sldId id="381" r:id="rId20"/>
    <p:sldId id="367" r:id="rId21"/>
    <p:sldId id="372" r:id="rId22"/>
    <p:sldId id="368" r:id="rId23"/>
    <p:sldId id="356" r:id="rId24"/>
    <p:sldId id="316" r:id="rId2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4844"/>
    <a:srgbClr val="000000"/>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390"/>
    <p:restoredTop sz="61511" autoAdjust="0"/>
  </p:normalViewPr>
  <p:slideViewPr>
    <p:cSldViewPr snapToGrid="0" snapToObjects="1">
      <p:cViewPr varScale="1">
        <p:scale>
          <a:sx n="35" d="100"/>
          <a:sy n="35" d="100"/>
        </p:scale>
        <p:origin x="1650"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Lato" panose="020F0502020204030203" pitchFamily="34" charset="0"/>
        <a:ea typeface="Lato" panose="020F0502020204030203" pitchFamily="34" charset="0"/>
        <a:cs typeface="Lato" panose="020F0502020204030203" pitchFamily="34" charset="0"/>
        <a:sym typeface="Helvetica Neue"/>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https://www.blackpast.org/wp-content/uploads/prodimages/files/blackpast_images/Alice_Marie_Coachman_winning_high_jump_event_US_National_Womens_Track_and_Field_meet_1939.jpg</a:t>
            </a:r>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84589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07533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4792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4000" dirty="0">
                <a:latin typeface="Lato" panose="020F0502020204030203" pitchFamily="34" charset="77"/>
              </a:rPr>
              <a:t>https://blackthen.com/wp-content/uploads/2016/08/wp-1470580661602.jpg</a:t>
            </a:r>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5847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https://commons.wikimedia.org/wiki/File:%22Beat_the_boll_weevil...With_a_little_more_care_at_every_step_you-_not_the_weevils-_get_the_crop._Get_a_good_cotton..._-_NARA_-_512572.jpg</a:t>
            </a:r>
          </a:p>
        </p:txBody>
      </p:sp>
    </p:spTree>
    <p:extLst>
      <p:ext uri="{BB962C8B-B14F-4D97-AF65-F5344CB8AC3E}">
        <p14:creationId xmlns:p14="http://schemas.microsoft.com/office/powerpoint/2010/main" val="2893568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https://books.google.com/books?id=h1P6DwAAQBAJ&amp;pg=PT3&amp;printsec=frontcover&amp;output=embed&amp;source=entity_page&amp;newbks=0&amp;hl=en&amp;ved=2ahUKEwi8paGem67tAhVXGVkFHarBBUsQ4KgFKAAwAHoECAMQAQ#v=onepage&amp;q&amp;f=false</a:t>
            </a:r>
          </a:p>
        </p:txBody>
      </p:sp>
    </p:spTree>
    <p:extLst>
      <p:ext uri="{BB962C8B-B14F-4D97-AF65-F5344CB8AC3E}">
        <p14:creationId xmlns:p14="http://schemas.microsoft.com/office/powerpoint/2010/main" val="921783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https://cdn.vox-cdn.com/thumbor/jeKhC_Rar7cbSKLjnMWvmGf0RRc=/0x0:4388x2480/920x0/filters:focal(0x0:4388x2480):format(webp):no_upscale()/cdn.vox-cdn.com/uploads/chorus_asset/file/4300163/GettyImages-141551773.jpg</a:t>
            </a:r>
          </a:p>
        </p:txBody>
      </p:sp>
    </p:spTree>
    <p:extLst>
      <p:ext uri="{BB962C8B-B14F-4D97-AF65-F5344CB8AC3E}">
        <p14:creationId xmlns:p14="http://schemas.microsoft.com/office/powerpoint/2010/main" val="1493258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95834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https://www.biography.com/.image/ar_1:1%2Cc_fill%2Ccs_srgb%2Cg_face%2Cq_auto:good%2Cw_300/MTcyMDMyODQxOTE0MjYyOTQ3/alice-coachman-ap_480706010.jpg	</a:t>
            </a:r>
          </a:p>
        </p:txBody>
      </p:sp>
    </p:spTree>
    <p:extLst>
      <p:ext uri="{BB962C8B-B14F-4D97-AF65-F5344CB8AC3E}">
        <p14:creationId xmlns:p14="http://schemas.microsoft.com/office/powerpoint/2010/main" val="1407676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Barefeet image courtesy of Shutterstock	</a:t>
            </a:r>
          </a:p>
        </p:txBody>
      </p:sp>
    </p:spTree>
    <p:extLst>
      <p:ext uri="{BB962C8B-B14F-4D97-AF65-F5344CB8AC3E}">
        <p14:creationId xmlns:p14="http://schemas.microsoft.com/office/powerpoint/2010/main" val="3109445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153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53383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1/1"/>
          <p:cNvSpPr txBox="1">
            <a:spLocks noGrp="1"/>
          </p:cNvSpPr>
          <p:nvPr>
            <p:ph type="body" sz="quarter" idx="21" hasCustomPrompt="1"/>
          </p:nvPr>
        </p:nvSpPr>
        <p:spPr>
          <a:xfrm>
            <a:off x="20699293" y="955136"/>
            <a:ext cx="3225766" cy="636979"/>
          </a:xfrm>
          <a:prstGeom prst="rect">
            <a:avLst/>
          </a:prstGeom>
        </p:spPr>
        <p:txBody>
          <a:bodyPr lIns="45719" tIns="45719" rIns="45719" bIns="45719"/>
          <a:lstStyle>
            <a:lvl1pPr marL="0" indent="0" algn="r">
              <a:lnSpc>
                <a:spcPct val="100000"/>
              </a:lnSpc>
              <a:buSzTx/>
              <a:buNone/>
              <a:defRPr sz="2800">
                <a:solidFill>
                  <a:srgbClr val="313653"/>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stStyle>
          <a:p>
            <a:r>
              <a:rPr dirty="0"/>
              <a:t>Author and Date</a:t>
            </a:r>
          </a:p>
        </p:txBody>
      </p:sp>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spc="-14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sp>
        <p:nvSpPr>
          <p:cNvPr id="16" name="Slide Number"/>
          <p:cNvSpPr txBox="1">
            <a:spLocks noGrp="1"/>
          </p:cNvSpPr>
          <p:nvPr>
            <p:ph type="sldNum" sz="quarter" idx="2"/>
          </p:nvPr>
        </p:nvSpPr>
        <p:spPr>
          <a:prstGeom prst="rect">
            <a:avLst/>
          </a:prstGeom>
        </p:spPr>
        <p:txBody>
          <a:bodyPr/>
          <a:lstStyle>
            <a:lvl1pPr>
              <a:defRPr b="0" i="0">
                <a:latin typeface="Lato" panose="020F0502020204030203" pitchFamily="34" charset="0"/>
              </a:defRPr>
            </a:lvl1pPr>
          </a:lstStyle>
          <a:p>
            <a:fld id="{86CB4B4D-7CA3-9044-876B-883B54F8677D}" type="slidenum">
              <a:rPr lang="en-US" smtClean="0"/>
              <a:pPr/>
              <a:t>‹#›</a:t>
            </a:fld>
            <a:endParaRPr lang="en-US" dirty="0"/>
          </a:p>
        </p:txBody>
      </p:sp>
      <p:pic>
        <p:nvPicPr>
          <p:cNvPr id="3" name="Picture 2" descr="A picture containing text, clipart&#10;&#10;Description automatically generated">
            <a:extLst>
              <a:ext uri="{FF2B5EF4-FFF2-40B4-BE49-F238E27FC236}">
                <a16:creationId xmlns:a16="http://schemas.microsoft.com/office/drawing/2014/main" id="{2C508AC5-21B5-4163-90F9-6FC6ED89A4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1790777" y="6283069"/>
            <a:ext cx="6114331" cy="1149859"/>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p>
            <a:r>
              <a:t>Slide Title</a:t>
            </a:r>
          </a:p>
        </p:txBody>
      </p:sp>
      <p:sp>
        <p:nvSpPr>
          <p:cNvPr id="45"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t>Slide Subtitle</a:t>
            </a:r>
          </a:p>
        </p:txBody>
      </p:sp>
      <p:sp>
        <p:nvSpPr>
          <p:cNvPr id="46" name="Body Level One…"/>
          <p:cNvSpPr txBox="1">
            <a:spLocks noGrp="1"/>
          </p:cNvSpPr>
          <p:nvPr>
            <p:ph type="body" idx="1" hasCustomPrompt="1"/>
          </p:nvPr>
        </p:nvSpPr>
        <p:spPr>
          <a:prstGeom prst="rect">
            <a:avLst/>
          </a:prstGeom>
        </p:spPr>
        <p:txBody>
          <a:bodyPr/>
          <a:lstStyle/>
          <a:p>
            <a:r>
              <a:t>Slide bullet text</a:t>
            </a:r>
          </a:p>
          <a:p>
            <a:pPr lvl="1"/>
            <a:endParaRPr/>
          </a:p>
          <a:p>
            <a:pPr lvl="2"/>
            <a:endParaRPr/>
          </a:p>
          <a:p>
            <a:pPr lvl="3"/>
            <a:endParaRPr/>
          </a:p>
          <a:p>
            <a:pPr lvl="4"/>
            <a:endParaRPr/>
          </a:p>
        </p:txBody>
      </p:sp>
      <p:sp>
        <p:nvSpPr>
          <p:cNvPr id="47" name="Slide Number"/>
          <p:cNvSpPr txBox="1">
            <a:spLocks noGrp="1"/>
          </p:cNvSpPr>
          <p:nvPr>
            <p:ph type="sldNum" sz="quarter" idx="2"/>
          </p:nvPr>
        </p:nvSpPr>
        <p:spPr>
          <a:prstGeom prst="rect">
            <a:avLst/>
          </a:prstGeom>
        </p:spPr>
        <p:txBody>
          <a:bodyPr/>
          <a:lstStyle>
            <a:lvl1pPr>
              <a:defRPr b="0" i="0">
                <a:latin typeface="Lato" panose="020F0502020204030203" pitchFamily="34" charset="0"/>
              </a:defRPr>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02207" y="13076008"/>
            <a:ext cx="367088"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Lato" panose="020F0502020204030203" pitchFamily="34" charset="0"/>
                <a:ea typeface="Lato" panose="020F0502020204030203" pitchFamily="34" charset="0"/>
                <a:cs typeface="Lato" panose="020F0502020204030203"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2" r:id="rId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Lato" panose="020F0502020204030203" pitchFamily="34" charset="0"/>
          <a:ea typeface="Lato" panose="020F0502020204030203" pitchFamily="34" charset="0"/>
          <a:cs typeface="Lato" panose="020F0502020204030203"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solidFill>
                  <a:srgbClr val="000000"/>
                </a:solidFill>
                <a:latin typeface="+mj-lt"/>
              </a:rPr>
              <a:t>Alice Coachman</a:t>
            </a:r>
            <a:br>
              <a:rPr lang="en-US" sz="8000" b="1" dirty="0"/>
            </a:br>
            <a:r>
              <a:rPr lang="en-US" sz="5400" b="1" spc="0" dirty="0">
                <a:solidFill>
                  <a:srgbClr val="000000"/>
                </a:solidFill>
              </a:rPr>
              <a:t>From hard times to great heights</a:t>
            </a:r>
            <a:endParaRPr sz="8000" b="1" dirty="0">
              <a:solidFill>
                <a:srgbClr val="000000"/>
              </a:solidFill>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6969742" y="5852879"/>
            <a:ext cx="2519357" cy="5698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1" spcCol="1017907"/>
          <a:lstStyle/>
          <a:p>
            <a:endParaRPr lang="en-US" dirty="0">
              <a:latin typeface="Lato" panose="020F0502020204030203" pitchFamily="34" charset="77"/>
            </a:endParaRPr>
          </a:p>
          <a:p>
            <a:r>
              <a:rPr lang="en-US" sz="4000" dirty="0">
                <a:latin typeface="Lato" panose="020F0502020204030203" pitchFamily="34" charset="77"/>
              </a:rPr>
              <a:t>Athlete</a:t>
            </a:r>
          </a:p>
          <a:p>
            <a:endParaRPr lang="en-US" sz="4000" dirty="0">
              <a:latin typeface="Lato" panose="020F0502020204030203" pitchFamily="34" charset="77"/>
            </a:endParaRPr>
          </a:p>
          <a:p>
            <a:endParaRPr lang="en-US" sz="4000" dirty="0">
              <a:latin typeface="Lato" panose="020F0502020204030203" pitchFamily="34" charset="77"/>
            </a:endParaRPr>
          </a:p>
          <a:p>
            <a:r>
              <a:rPr lang="en-US" sz="4000" dirty="0">
                <a:latin typeface="Lato" panose="020F0502020204030203" pitchFamily="34" charset="77"/>
              </a:rPr>
              <a:t>Champion</a:t>
            </a:r>
          </a:p>
          <a:p>
            <a:endParaRPr lang="en-US" sz="4000" dirty="0">
              <a:latin typeface="Lato" panose="020F0502020204030203" pitchFamily="34" charset="77"/>
            </a:endParaRPr>
          </a:p>
          <a:p>
            <a:endParaRPr lang="en-US" sz="4000" dirty="0">
              <a:latin typeface="Lato" panose="020F0502020204030203" pitchFamily="34" charset="77"/>
            </a:endParaRPr>
          </a:p>
          <a:p>
            <a:r>
              <a:rPr lang="en-US" sz="4000" dirty="0">
                <a:latin typeface="Lato" panose="020F0502020204030203" pitchFamily="34" charset="77"/>
              </a:rPr>
              <a:t>Trailblazer</a:t>
            </a:r>
          </a:p>
        </p:txBody>
      </p:sp>
      <p:sp>
        <p:nvSpPr>
          <p:cNvPr id="7" name="Lorem ipsum…">
            <a:extLst>
              <a:ext uri="{FF2B5EF4-FFF2-40B4-BE49-F238E27FC236}">
                <a16:creationId xmlns:a16="http://schemas.microsoft.com/office/drawing/2014/main" id="{17AC9E9F-9A60-9A4F-88E6-D28B3B40043D}"/>
              </a:ext>
            </a:extLst>
          </p:cNvPr>
          <p:cNvSpPr txBox="1"/>
          <p:nvPr/>
        </p:nvSpPr>
        <p:spPr>
          <a:xfrm>
            <a:off x="6076732" y="4727479"/>
            <a:ext cx="6273208" cy="8519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r>
              <a:rPr lang="en-US" sz="4000" b="1" dirty="0">
                <a:latin typeface="Lato" panose="020F0502020204030203" pitchFamily="34" charset="77"/>
              </a:rPr>
              <a:t>1923-2014</a:t>
            </a:r>
          </a:p>
        </p:txBody>
      </p:sp>
      <p:pic>
        <p:nvPicPr>
          <p:cNvPr id="15" name="Picture 14">
            <a:extLst>
              <a:ext uri="{FF2B5EF4-FFF2-40B4-BE49-F238E27FC236}">
                <a16:creationId xmlns:a16="http://schemas.microsoft.com/office/drawing/2014/main" id="{E78E1B05-2BB5-C849-9A5B-8D237A559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49940" y="4611232"/>
            <a:ext cx="8843995" cy="8008427"/>
          </a:xfrm>
          <a:prstGeom prst="rect">
            <a:avLst/>
          </a:prstGeom>
          <a:effectLst>
            <a:softEdge rad="127000"/>
          </a:effectLst>
        </p:spPr>
      </p:pic>
      <p:sp>
        <p:nvSpPr>
          <p:cNvPr id="3" name="TextBox 2">
            <a:extLst>
              <a:ext uri="{FF2B5EF4-FFF2-40B4-BE49-F238E27FC236}">
                <a16:creationId xmlns:a16="http://schemas.microsoft.com/office/drawing/2014/main" id="{240F1F6A-E066-6A45-AC14-8D06D9C97900}"/>
              </a:ext>
            </a:extLst>
          </p:cNvPr>
          <p:cNvSpPr txBox="1"/>
          <p:nvPr/>
        </p:nvSpPr>
        <p:spPr>
          <a:xfrm>
            <a:off x="6076732" y="3578446"/>
            <a:ext cx="10684059"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4000" i="1" dirty="0">
                <a:latin typeface="Lato" panose="020F0502020204030203" pitchFamily="34" charset="77"/>
              </a:rPr>
              <a:t>First Black woman in history to win Olympic gold</a:t>
            </a:r>
          </a:p>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effectLst/>
              <a:uFillTx/>
              <a:latin typeface="Garamond" panose="02020404030301010803" pitchFamily="18" charset="0"/>
              <a:sym typeface="Bodoni SvtyTwo ITC TT-Book"/>
            </a:endParaRPr>
          </a:p>
        </p:txBody>
      </p:sp>
      <p:pic>
        <p:nvPicPr>
          <p:cNvPr id="8" name="Picture 7">
            <a:extLst>
              <a:ext uri="{FF2B5EF4-FFF2-40B4-BE49-F238E27FC236}">
                <a16:creationId xmlns:a16="http://schemas.microsoft.com/office/drawing/2014/main" id="{3F1E9EC6-DF12-4B2B-8E0D-157D40049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43710" y="12829308"/>
            <a:ext cx="2140289" cy="886691"/>
          </a:xfrm>
          <a:prstGeom prst="rect">
            <a:avLst/>
          </a:prstGeom>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A great coach at Tuskegee Institute</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029615" y="2892351"/>
            <a:ext cx="1063642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At Tuskegee Institute, Alice was coached by the legendary Cleveland “Cleve” Abbot, who was hired by Booker T. Washington to become both a classroom teacher and director of the Tuskegee athletics program in 1915.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Abbott’s influence on Coachman and the overall school’s success cannot be overstated. In his 32-year storied career, the Tuskegee football team won nine national titles and went 203-96; in women’s track, Tuskegee won 14 national championships and a half dozen competed in the Olympics. Today, he is widely remembered as a pioneering force in developing women’s track and field in the USA.</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0D482382-14C7-5E41-BF4C-37B618E862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2892351"/>
            <a:ext cx="7641069" cy="9171051"/>
          </a:xfrm>
          <a:prstGeom prst="rect">
            <a:avLst/>
          </a:prstGeom>
          <a:effectLst>
            <a:softEdge rad="127000"/>
          </a:effectLst>
        </p:spPr>
      </p:pic>
    </p:spTree>
    <p:extLst>
      <p:ext uri="{BB962C8B-B14F-4D97-AF65-F5344CB8AC3E}">
        <p14:creationId xmlns:p14="http://schemas.microsoft.com/office/powerpoint/2010/main" val="26049607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Multi-sport national champion</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50441"/>
            <a:ext cx="883120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Under Abbot’s guidance, Coachman would go on to capture the Amateur Athletic Union (AAU) high jump championship eight consecutive times (1939 to 1946), and AAU’s 50-meter dash four  consecutive times (1943 to 1946). She also won national championships in the 100-meter dash and the 4x100-meter relay.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Alice was also a multifaceted athlete, as she was a member of the three-time national champion Tuskegee Women's basketball team. </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8" name="Picture 7">
            <a:extLst>
              <a:ext uri="{FF2B5EF4-FFF2-40B4-BE49-F238E27FC236}">
                <a16:creationId xmlns:a16="http://schemas.microsoft.com/office/drawing/2014/main" id="{2BF2A242-DC01-8448-8757-DA4E450552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16025" y="3340100"/>
            <a:ext cx="8915400" cy="7035800"/>
          </a:xfrm>
          <a:prstGeom prst="rect">
            <a:avLst/>
          </a:prstGeom>
          <a:effectLst>
            <a:softEdge rad="127000"/>
          </a:effectLst>
        </p:spPr>
      </p:pic>
      <p:sp>
        <p:nvSpPr>
          <p:cNvPr id="10" name="TextBox 9">
            <a:extLst>
              <a:ext uri="{FF2B5EF4-FFF2-40B4-BE49-F238E27FC236}">
                <a16:creationId xmlns:a16="http://schemas.microsoft.com/office/drawing/2014/main" id="{B5EAD6BC-C8F1-B94A-8B6B-5098A4F510E1}"/>
              </a:ext>
            </a:extLst>
          </p:cNvPr>
          <p:cNvSpPr txBox="1"/>
          <p:nvPr/>
        </p:nvSpPr>
        <p:spPr>
          <a:xfrm>
            <a:off x="14220825" y="10390851"/>
            <a:ext cx="830580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Alice Coachman is on the far right</a:t>
            </a:r>
            <a:br>
              <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br>
            <a:r>
              <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in this photo with the Tuskege</a:t>
            </a:r>
            <a:r>
              <a:rPr lang="en-US" i="1"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e relay team.</a:t>
            </a:r>
            <a:endPar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endParaRPr>
          </a:p>
        </p:txBody>
      </p:sp>
    </p:spTree>
    <p:extLst>
      <p:ext uri="{BB962C8B-B14F-4D97-AF65-F5344CB8AC3E}">
        <p14:creationId xmlns:p14="http://schemas.microsoft.com/office/powerpoint/2010/main" val="37293006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Multi-sport national champion</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70761"/>
            <a:ext cx="883120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latin typeface="Lato" panose="020F0502020204030203" pitchFamily="34" charset="77"/>
                <a:ea typeface="Lato" panose="020F0502020204030203" pitchFamily="34" charset="0"/>
                <a:cs typeface="Lato" panose="020F0502020204030203" pitchFamily="34" charset="0"/>
              </a:rPr>
              <a:t>After graduating from Tuskegee in 1946 , Alice enrolled at Albany State College to further her education. </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r>
              <a:rPr lang="en-US" sz="4000" dirty="0">
                <a:latin typeface="Lato" panose="020F0502020204030203" pitchFamily="34" charset="77"/>
                <a:ea typeface="Lato" panose="020F0502020204030203" pitchFamily="34" charset="0"/>
                <a:cs typeface="Lato" panose="020F0502020204030203" pitchFamily="34" charset="0"/>
              </a:rPr>
              <a:t>She continued to compete at a high level and won both the AAU high jump championship and the 50-meter dash in 1946-1947. In total, Alice held 25 national titles, cementing her status as a college track legend.</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83378028-F4D0-B047-95C4-5FEEFEA3D9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88793" y="2870761"/>
            <a:ext cx="7964434" cy="9930839"/>
          </a:xfrm>
          <a:prstGeom prst="rect">
            <a:avLst/>
          </a:prstGeom>
          <a:effectLst>
            <a:softEdge rad="127000"/>
          </a:effectLst>
        </p:spPr>
      </p:pic>
    </p:spTree>
    <p:extLst>
      <p:ext uri="{BB962C8B-B14F-4D97-AF65-F5344CB8AC3E}">
        <p14:creationId xmlns:p14="http://schemas.microsoft.com/office/powerpoint/2010/main" val="215594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Ready for the Olympics — on the world stage</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3383280"/>
            <a:ext cx="1775612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You probably know that the Olympics are held every four years. </a:t>
            </a:r>
          </a:p>
          <a:p>
            <a:r>
              <a:rPr lang="en-US" sz="4000" dirty="0">
                <a:latin typeface="Lato" panose="020F0502020204030203" pitchFamily="34" charset="77"/>
                <a:ea typeface="Lato" panose="020F0502020204030203" pitchFamily="34" charset="0"/>
                <a:cs typeface="Lato" panose="020F0502020204030203" pitchFamily="34" charset="0"/>
              </a:rPr>
              <a:t> </a:t>
            </a:r>
          </a:p>
          <a:p>
            <a:r>
              <a:rPr lang="en-US" sz="4000" dirty="0">
                <a:latin typeface="Lato" panose="020F0502020204030203" pitchFamily="34" charset="77"/>
                <a:ea typeface="Lato" panose="020F0502020204030203" pitchFamily="34" charset="0"/>
                <a:cs typeface="Lato" panose="020F0502020204030203" pitchFamily="34" charset="0"/>
              </a:rPr>
              <a:t>Did you know that there were no Olympics held in 1940 or 1944? </a:t>
            </a:r>
          </a:p>
          <a:p>
            <a:r>
              <a:rPr lang="en-US" sz="4000" dirty="0">
                <a:latin typeface="Lato" panose="020F0502020204030203" pitchFamily="34" charset="77"/>
                <a:ea typeface="Lato" panose="020F0502020204030203" pitchFamily="34" charset="0"/>
                <a:cs typeface="Lato" panose="020F0502020204030203" pitchFamily="34" charset="0"/>
              </a:rPr>
              <a:t>Can you guess why? </a:t>
            </a:r>
          </a:p>
          <a:p>
            <a:endParaRPr lang="en-US" sz="40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Icon&#10;&#10;Description automatically generated">
            <a:extLst>
              <a:ext uri="{FF2B5EF4-FFF2-40B4-BE49-F238E27FC236}">
                <a16:creationId xmlns:a16="http://schemas.microsoft.com/office/drawing/2014/main" id="{5DB8F8C9-80FC-8C45-BCEF-DD17B7CF3E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9455" y="6764131"/>
            <a:ext cx="12087225" cy="5580269"/>
          </a:xfrm>
          <a:prstGeom prst="rect">
            <a:avLst/>
          </a:prstGeom>
        </p:spPr>
      </p:pic>
    </p:spTree>
    <p:extLst>
      <p:ext uri="{BB962C8B-B14F-4D97-AF65-F5344CB8AC3E}">
        <p14:creationId xmlns:p14="http://schemas.microsoft.com/office/powerpoint/2010/main" val="14656675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Ready for the Olympics — on the world stage</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3383280"/>
            <a:ext cx="1775612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solidFill>
                <a:latin typeface="Lato" panose="020F0502020204030203" pitchFamily="34" charset="77"/>
                <a:ea typeface="Lato" panose="020F0502020204030203" pitchFamily="34" charset="0"/>
                <a:cs typeface="Lato" panose="020F0502020204030203" pitchFamily="34" charset="0"/>
              </a:rPr>
              <a:t>You probably know that the Olympics are held every four years. </a:t>
            </a:r>
          </a:p>
          <a:p>
            <a:r>
              <a:rPr lang="en-US" sz="4000" dirty="0">
                <a:solidFill>
                  <a:schemeClr val="tx2"/>
                </a:solidFill>
                <a:latin typeface="Lato" panose="020F0502020204030203" pitchFamily="34" charset="77"/>
                <a:ea typeface="Lato" panose="020F0502020204030203" pitchFamily="34" charset="0"/>
                <a:cs typeface="Lato" panose="020F0502020204030203" pitchFamily="34" charset="0"/>
              </a:rPr>
              <a:t> </a:t>
            </a:r>
          </a:p>
          <a:p>
            <a:r>
              <a:rPr lang="en-US" sz="4000" dirty="0">
                <a:solidFill>
                  <a:schemeClr val="tx2"/>
                </a:solidFill>
                <a:latin typeface="Lato" panose="020F0502020204030203" pitchFamily="34" charset="77"/>
                <a:ea typeface="Lato" panose="020F0502020204030203" pitchFamily="34" charset="0"/>
                <a:cs typeface="Lato" panose="020F0502020204030203" pitchFamily="34" charset="0"/>
              </a:rPr>
              <a:t>Did you know that there were no Olympics held in 1940 or 1944. </a:t>
            </a:r>
          </a:p>
          <a:p>
            <a:r>
              <a:rPr lang="en-US" sz="4000" dirty="0">
                <a:solidFill>
                  <a:schemeClr val="tx2"/>
                </a:solidFill>
                <a:latin typeface="Lato" panose="020F0502020204030203" pitchFamily="34" charset="77"/>
                <a:ea typeface="Lato" panose="020F0502020204030203" pitchFamily="34" charset="0"/>
                <a:cs typeface="Lato" panose="020F0502020204030203" pitchFamily="34" charset="0"/>
              </a:rPr>
              <a:t>Can you guess why?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The Olympics were cancelled in those years due to World War II. They were supposed to be held in Tokyo, Japan (in 1940) and London, England (in 1944). </a:t>
            </a:r>
          </a:p>
          <a:p>
            <a:r>
              <a:rPr lang="en-US" sz="4000" dirty="0">
                <a:latin typeface="Lato" panose="020F0502020204030203" pitchFamily="34" charset="77"/>
                <a:ea typeface="Lato" panose="020F0502020204030203" pitchFamily="34" charset="0"/>
                <a:cs typeface="Lato" panose="020F0502020204030203" pitchFamily="34" charset="0"/>
              </a:rPr>
              <a:t>It is quite likely Coachman would have placed in the 1940 and 1944 Olympics, had they been held.</a:t>
            </a:r>
          </a:p>
          <a:p>
            <a:r>
              <a:rPr lang="en-US" sz="4000" dirty="0">
                <a:latin typeface="Lato" panose="020F0502020204030203" pitchFamily="34" charset="77"/>
                <a:ea typeface="Lato" panose="020F0502020204030203" pitchFamily="34" charset="0"/>
                <a:cs typeface="Lato" panose="020F0502020204030203" pitchFamily="34" charset="0"/>
              </a:rPr>
              <a:t> </a:t>
            </a:r>
          </a:p>
          <a:p>
            <a:r>
              <a:rPr lang="en-US" sz="4000" dirty="0">
                <a:latin typeface="Lato" panose="020F0502020204030203" pitchFamily="34" charset="77"/>
                <a:ea typeface="Lato" panose="020F0502020204030203" pitchFamily="34" charset="0"/>
                <a:cs typeface="Lato" panose="020F0502020204030203" pitchFamily="34" charset="0"/>
              </a:rPr>
              <a:t>They were also cancelled in 1916 in Berlin, Germany during World War I and were </a:t>
            </a:r>
            <a:r>
              <a:rPr lang="en-US" sz="4000" i="1" dirty="0">
                <a:latin typeface="Lato" panose="020F0502020204030203" pitchFamily="34" charset="77"/>
                <a:ea typeface="Lato" panose="020F0502020204030203" pitchFamily="34" charset="0"/>
                <a:cs typeface="Lato" panose="020F0502020204030203" pitchFamily="34" charset="0"/>
              </a:rPr>
              <a:t>postponed</a:t>
            </a:r>
            <a:r>
              <a:rPr lang="en-US" sz="4000" dirty="0">
                <a:latin typeface="Lato" panose="020F0502020204030203" pitchFamily="34" charset="77"/>
                <a:ea typeface="Lato" panose="020F0502020204030203" pitchFamily="34" charset="0"/>
                <a:cs typeface="Lato" panose="020F0502020204030203" pitchFamily="34" charset="0"/>
              </a:rPr>
              <a:t> in 2020, again in Tokyo, due to the COVID-19 pandemic. </a:t>
            </a:r>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174342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FINALLY: The 1948 Olympics!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0811667" y="2800350"/>
            <a:ext cx="1178286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This meant that Alice missed not just one, but TWO opportunities to showcase her talent and receive well-deserved recognition. But she didn’t give up.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It was only in 1948 that Coachman was finally able to compete in the high jump and establish her name among the best athletes from around the world.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Because the world was recovering from the devastation of World War II, the 1948 London Olympiad was known as the “Austerity Games.” It was also the first Olympics to broadcast events on television. Most were excited just to come together and to move past dark times. </a:t>
            </a:r>
          </a:p>
          <a:p>
            <a:endParaRPr lang="en-US" sz="3900" dirty="0">
              <a:latin typeface="Lato" panose="020F0502020204030203" pitchFamily="34" charset="77"/>
              <a:ea typeface="Lato" panose="020F0502020204030203" pitchFamily="34" charset="0"/>
              <a:cs typeface="Lato" panose="020F0502020204030203" pitchFamily="34" charset="0"/>
            </a:endParaRPr>
          </a:p>
          <a:p>
            <a:pPr hangingPunct="1"/>
            <a:endParaRPr lang="en-US" sz="3900" dirty="0">
              <a:latin typeface="Lato" panose="020F0502020204030203" pitchFamily="34" charset="77"/>
              <a:ea typeface="Lato" panose="020F0502020204030203" pitchFamily="34" charset="0"/>
              <a:cs typeface="Lato" panose="020F0502020204030203" pitchFamily="34" charset="0"/>
            </a:endParaRPr>
          </a:p>
          <a:p>
            <a:pPr hangingPunct="1"/>
            <a:endParaRPr lang="en-US" sz="3900"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text, sign&#10;&#10;Description automatically generated">
            <a:extLst>
              <a:ext uri="{FF2B5EF4-FFF2-40B4-BE49-F238E27FC236}">
                <a16:creationId xmlns:a16="http://schemas.microsoft.com/office/drawing/2014/main" id="{AF7F0770-9A36-E948-975A-C8BB31F13F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0" y="2800350"/>
            <a:ext cx="6358723" cy="9544050"/>
          </a:xfrm>
          <a:prstGeom prst="rect">
            <a:avLst/>
          </a:prstGeom>
          <a:effectLst>
            <a:softEdge rad="0"/>
          </a:effectLst>
        </p:spPr>
      </p:pic>
    </p:spTree>
    <p:extLst>
      <p:ext uri="{BB962C8B-B14F-4D97-AF65-F5344CB8AC3E}">
        <p14:creationId xmlns:p14="http://schemas.microsoft.com/office/powerpoint/2010/main" val="413748640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The 1948 Olympics</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9627990"/>
            <a:ext cx="1802384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i="1" dirty="0">
                <a:latin typeface="Lato" panose="020F0502020204030203" pitchFamily="34" charset="77"/>
                <a:ea typeface="Lato" panose="020F0502020204030203" pitchFamily="34" charset="0"/>
                <a:cs typeface="Lato" panose="020F0502020204030203" pitchFamily="34" charset="0"/>
              </a:rPr>
              <a:t>“I don’t work out the day before a meet ... I was talking to the man above, telling him, ‘If it's your will, let it be done.’ ”</a:t>
            </a:r>
            <a:r>
              <a:rPr lang="en-US" sz="4000" baseline="30000" dirty="0">
                <a:latin typeface="Lato" panose="020F0502020204030203" pitchFamily="34" charset="77"/>
                <a:ea typeface="Lato" panose="020F0502020204030203" pitchFamily="34" charset="0"/>
                <a:cs typeface="Lato" panose="020F0502020204030203" pitchFamily="34" charset="0"/>
              </a:rPr>
              <a:t> </a:t>
            </a:r>
            <a:r>
              <a:rPr lang="en-US" sz="4000" dirty="0">
                <a:latin typeface="Lato" panose="020F0502020204030203" pitchFamily="34" charset="77"/>
                <a:ea typeface="Lato" panose="020F0502020204030203" pitchFamily="34" charset="0"/>
                <a:cs typeface="Lato" panose="020F0502020204030203" pitchFamily="34" charset="0"/>
              </a:rPr>
              <a:t> Coachman also prepared by sucking a lemon rather than drinking water, saying later</a:t>
            </a:r>
            <a:r>
              <a:rPr lang="en-US" sz="4000" b="1" i="1" dirty="0">
                <a:latin typeface="Lato" panose="020F0502020204030203" pitchFamily="34" charset="77"/>
                <a:ea typeface="Lato" panose="020F0502020204030203" pitchFamily="34" charset="0"/>
                <a:cs typeface="Lato" panose="020F0502020204030203" pitchFamily="34" charset="0"/>
              </a:rPr>
              <a:t>: “It helped me when my mouth was dry. I liked to feel light so I didn't drink water in competition.”</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6" name="Rectangle 5">
            <a:extLst>
              <a:ext uri="{FF2B5EF4-FFF2-40B4-BE49-F238E27FC236}">
                <a16:creationId xmlns:a16="http://schemas.microsoft.com/office/drawing/2014/main" id="{F0263955-9CED-D943-AC37-C876C39C5872}"/>
              </a:ext>
            </a:extLst>
          </p:cNvPr>
          <p:cNvSpPr/>
          <p:nvPr/>
        </p:nvSpPr>
        <p:spPr>
          <a:xfrm>
            <a:off x="3657600" y="2931916"/>
            <a:ext cx="6794348" cy="1938992"/>
          </a:xfrm>
          <a:prstGeom prst="rect">
            <a:avLst/>
          </a:prstGeom>
        </p:spPr>
        <p:txBody>
          <a:bodyPr wrap="square">
            <a:spAutoFit/>
          </a:bodyPr>
          <a:lstStyle/>
          <a:p>
            <a:r>
              <a:rPr lang="en-US" sz="4000" dirty="0">
                <a:latin typeface="Lato" panose="020F0502020204030203" pitchFamily="34" charset="77"/>
              </a:rPr>
              <a:t>There was immense pressure on Alice Coachman to deliver a medal. </a:t>
            </a:r>
          </a:p>
        </p:txBody>
      </p:sp>
      <p:sp>
        <p:nvSpPr>
          <p:cNvPr id="7" name="Rectangle 6">
            <a:extLst>
              <a:ext uri="{FF2B5EF4-FFF2-40B4-BE49-F238E27FC236}">
                <a16:creationId xmlns:a16="http://schemas.microsoft.com/office/drawing/2014/main" id="{0B2E7337-51EF-C44D-93E5-25D49406F90D}"/>
              </a:ext>
            </a:extLst>
          </p:cNvPr>
          <p:cNvSpPr/>
          <p:nvPr/>
        </p:nvSpPr>
        <p:spPr>
          <a:xfrm>
            <a:off x="3657601" y="5799083"/>
            <a:ext cx="8534400" cy="1938992"/>
          </a:xfrm>
          <a:prstGeom prst="rect">
            <a:avLst/>
          </a:prstGeom>
        </p:spPr>
        <p:txBody>
          <a:bodyPr wrap="square">
            <a:spAutoFit/>
          </a:bodyPr>
          <a:lstStyle/>
          <a:p>
            <a:r>
              <a:rPr lang="en-US" sz="4000" dirty="0">
                <a:latin typeface="Lato" panose="020F0502020204030203" pitchFamily="34" charset="77"/>
              </a:rPr>
              <a:t>Her preparation method was unusual. </a:t>
            </a:r>
            <a:r>
              <a:rPr lang="en-US" sz="4000" dirty="0">
                <a:latin typeface="Lato" panose="020F0502020204030203" pitchFamily="34" charset="77"/>
                <a:ea typeface="Lato" panose="020F0502020204030203" pitchFamily="34" charset="0"/>
                <a:cs typeface="Lato" panose="020F0502020204030203" pitchFamily="34" charset="0"/>
              </a:rPr>
              <a:t>Instead of practicing the day before, she said later:</a:t>
            </a:r>
            <a:r>
              <a:rPr lang="en-US" sz="4000" dirty="0">
                <a:latin typeface="Lato" panose="020F0502020204030203" pitchFamily="34" charset="77"/>
              </a:rPr>
              <a:t> </a:t>
            </a:r>
            <a:endParaRPr lang="en-US" sz="4000" dirty="0">
              <a:latin typeface="Garamond" panose="02020404030301010803" pitchFamily="18" charset="0"/>
            </a:endParaRPr>
          </a:p>
        </p:txBody>
      </p:sp>
      <p:pic>
        <p:nvPicPr>
          <p:cNvPr id="19" name="Picture 18">
            <a:extLst>
              <a:ext uri="{FF2B5EF4-FFF2-40B4-BE49-F238E27FC236}">
                <a16:creationId xmlns:a16="http://schemas.microsoft.com/office/drawing/2014/main" id="{61DA1AB5-57E5-AA4C-8887-8D0BBF5853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036" y="8662222"/>
            <a:ext cx="22860000" cy="419100"/>
          </a:xfrm>
          <a:prstGeom prst="rect">
            <a:avLst/>
          </a:prstGeom>
        </p:spPr>
      </p:pic>
      <p:pic>
        <p:nvPicPr>
          <p:cNvPr id="20" name="Picture 19" descr="A picture containing person, indoor&#10;&#10;Description automatically generated">
            <a:extLst>
              <a:ext uri="{FF2B5EF4-FFF2-40B4-BE49-F238E27FC236}">
                <a16:creationId xmlns:a16="http://schemas.microsoft.com/office/drawing/2014/main" id="{912A22AE-C358-8C47-AE21-66EFB7C73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29976" y="1747072"/>
            <a:ext cx="11239500" cy="6743700"/>
          </a:xfrm>
          <a:prstGeom prst="rect">
            <a:avLst/>
          </a:prstGeom>
        </p:spPr>
      </p:pic>
    </p:spTree>
    <p:extLst>
      <p:ext uri="{BB962C8B-B14F-4D97-AF65-F5344CB8AC3E}">
        <p14:creationId xmlns:p14="http://schemas.microsoft.com/office/powerpoint/2010/main" val="1508813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1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ppt_x</p:attrName>
                                        </p:attrNameLst>
                                      </p:cBhvr>
                                      <p:tavLst>
                                        <p:tav tm="0">
                                          <p:val>
                                            <p:strVal val="#ppt_x"/>
                                          </p:val>
                                        </p:tav>
                                        <p:tav tm="100000">
                                          <p:val>
                                            <p:strVal val="#ppt_x"/>
                                          </p:val>
                                        </p:tav>
                                      </p:tavLst>
                                    </p:anim>
                                    <p:anim calcmode="lin" valueType="num">
                                      <p:cBhvr>
                                        <p:cTn id="15" dur="2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Olympic Champion</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943525"/>
            <a:ext cx="994041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The high jump competition proved to be a nail-biter, as both Dorothy Tyler of Britain and Coachman cleared 5 feet 6 ⅛ inches. However, because Coachman cleared her distance on her first try while Tyler cleared it only on her second, Coachman won the tie-breaker and was declared winner. </a:t>
            </a:r>
          </a:p>
          <a:p>
            <a:pPr hangingPunct="1"/>
            <a:endParaRPr lang="en-US" sz="3900" dirty="0">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C750C099-FAA7-C347-ABE8-3612523706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40153" y="2559064"/>
            <a:ext cx="6400800" cy="9410700"/>
          </a:xfrm>
          <a:prstGeom prst="rect">
            <a:avLst/>
          </a:prstGeom>
          <a:effectLst>
            <a:softEdge rad="127000"/>
          </a:effectLst>
        </p:spPr>
      </p:pic>
      <p:pic>
        <p:nvPicPr>
          <p:cNvPr id="3" name="Picture 2">
            <a:extLst>
              <a:ext uri="{FF2B5EF4-FFF2-40B4-BE49-F238E27FC236}">
                <a16:creationId xmlns:a16="http://schemas.microsoft.com/office/drawing/2014/main" id="{DAD00205-79F8-6546-82E6-C1473DD25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24873" y="0"/>
            <a:ext cx="2981353" cy="4347806"/>
          </a:xfrm>
          <a:prstGeom prst="rect">
            <a:avLst/>
          </a:prstGeom>
        </p:spPr>
      </p:pic>
      <p:sp>
        <p:nvSpPr>
          <p:cNvPr id="6" name="Rectangle 5">
            <a:extLst>
              <a:ext uri="{FF2B5EF4-FFF2-40B4-BE49-F238E27FC236}">
                <a16:creationId xmlns:a16="http://schemas.microsoft.com/office/drawing/2014/main" id="{265833BA-FBEA-9747-8773-9ACB3A9129CD}"/>
              </a:ext>
            </a:extLst>
          </p:cNvPr>
          <p:cNvSpPr/>
          <p:nvPr/>
        </p:nvSpPr>
        <p:spPr>
          <a:xfrm>
            <a:off x="3657600" y="8270374"/>
            <a:ext cx="9940412" cy="1938992"/>
          </a:xfrm>
          <a:prstGeom prst="rect">
            <a:avLst/>
          </a:prstGeom>
        </p:spPr>
        <p:txBody>
          <a:bodyPr wrap="square">
            <a:spAutoFit/>
          </a:bodyPr>
          <a:lstStyle/>
          <a:p>
            <a:r>
              <a:rPr lang="en-US" sz="4000" dirty="0">
                <a:latin typeface="Lato" panose="020F0502020204030203" pitchFamily="34" charset="77"/>
              </a:rPr>
              <a:t>This achievement made Alice Coachman</a:t>
            </a:r>
          </a:p>
          <a:p>
            <a:r>
              <a:rPr lang="en-US" sz="4000" b="1" i="1" dirty="0">
                <a:latin typeface="Lato" panose="020F0502020204030203" pitchFamily="34" charset="0"/>
                <a:ea typeface="Lato" panose="020F0502020204030203" pitchFamily="34" charset="0"/>
                <a:cs typeface="Lato" panose="020F0502020204030203" pitchFamily="34" charset="0"/>
              </a:rPr>
              <a:t>the first Black woman in the world to win the Olympic gold medal.</a:t>
            </a:r>
          </a:p>
        </p:txBody>
      </p:sp>
    </p:spTree>
    <p:extLst>
      <p:ext uri="{BB962C8B-B14F-4D97-AF65-F5344CB8AC3E}">
        <p14:creationId xmlns:p14="http://schemas.microsoft.com/office/powerpoint/2010/main" val="14946162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Olympic Champion</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34640"/>
            <a:ext cx="1076223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Coachman was one of many Olympic athletes of color to be welcomed at The White House by President Harry S. Truman. </a:t>
            </a:r>
          </a:p>
        </p:txBody>
      </p:sp>
      <p:pic>
        <p:nvPicPr>
          <p:cNvPr id="7" name="Picture 6">
            <a:extLst>
              <a:ext uri="{FF2B5EF4-FFF2-40B4-BE49-F238E27FC236}">
                <a16:creationId xmlns:a16="http://schemas.microsoft.com/office/drawing/2014/main" id="{570B2BBB-7376-CF43-B60F-0C46D6464E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74163" y="5015981"/>
            <a:ext cx="10295438" cy="7854357"/>
          </a:xfrm>
          <a:prstGeom prst="rect">
            <a:avLst/>
          </a:prstGeom>
          <a:effectLst>
            <a:softEdge rad="127000"/>
          </a:effectLst>
        </p:spPr>
      </p:pic>
      <p:sp>
        <p:nvSpPr>
          <p:cNvPr id="9" name="TextBox 8">
            <a:extLst>
              <a:ext uri="{FF2B5EF4-FFF2-40B4-BE49-F238E27FC236}">
                <a16:creationId xmlns:a16="http://schemas.microsoft.com/office/drawing/2014/main" id="{D62A3ED5-715E-E647-A2F6-51F34FA6BC49}"/>
              </a:ext>
            </a:extLst>
          </p:cNvPr>
          <p:cNvSpPr txBox="1"/>
          <p:nvPr/>
        </p:nvSpPr>
        <p:spPr>
          <a:xfrm>
            <a:off x="3657601" y="11475084"/>
            <a:ext cx="8534400"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i="1" dirty="0">
                <a:solidFill>
                  <a:schemeClr val="bg2">
                    <a:lumMod val="90000"/>
                  </a:schemeClr>
                </a:solidFill>
                <a:latin typeface="Lato" panose="020F0502020204030203" pitchFamily="34" charset="0"/>
              </a:rPr>
              <a:t>President Harry S. Truman stands with a group of African-American Olympic athletes in the Oval Office in 1948. </a:t>
            </a:r>
            <a:r>
              <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Alice Coachman is second from the right. </a:t>
            </a:r>
          </a:p>
        </p:txBody>
      </p:sp>
    </p:spTree>
    <p:extLst>
      <p:ext uri="{BB962C8B-B14F-4D97-AF65-F5344CB8AC3E}">
        <p14:creationId xmlns:p14="http://schemas.microsoft.com/office/powerpoint/2010/main" val="3769432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Olympic Champion</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34640"/>
            <a:ext cx="1076223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solidFill>
                <a:latin typeface="Lato" panose="020F0502020204030203" pitchFamily="34" charset="77"/>
                <a:ea typeface="Lato" panose="020F0502020204030203" pitchFamily="34" charset="0"/>
                <a:cs typeface="Lato" panose="020F0502020204030203" pitchFamily="34" charset="0"/>
              </a:rPr>
              <a:t>Coachman was one of many Olympic athletes of color to be welcomed at The White House by President Harry S. Truman. </a:t>
            </a:r>
          </a:p>
          <a:p>
            <a:endParaRPr lang="en-US" sz="4000" dirty="0">
              <a:solidFill>
                <a:srgbClr val="C00000"/>
              </a:solidFill>
              <a:latin typeface="Lato" panose="020F0502020204030203" pitchFamily="34" charset="77"/>
              <a:ea typeface="Lato" panose="020F0502020204030203" pitchFamily="34" charset="0"/>
              <a:cs typeface="Lato" panose="020F0502020204030203" pitchFamily="34" charset="0"/>
            </a:endParaRPr>
          </a:p>
        </p:txBody>
      </p:sp>
      <p:sp>
        <p:nvSpPr>
          <p:cNvPr id="2" name="Rectangle 1">
            <a:extLst>
              <a:ext uri="{FF2B5EF4-FFF2-40B4-BE49-F238E27FC236}">
                <a16:creationId xmlns:a16="http://schemas.microsoft.com/office/drawing/2014/main" id="{EAF220FF-044E-AC4B-849D-37BF1DEA4909}"/>
              </a:ext>
            </a:extLst>
          </p:cNvPr>
          <p:cNvSpPr/>
          <p:nvPr/>
        </p:nvSpPr>
        <p:spPr>
          <a:xfrm>
            <a:off x="3657600" y="5188887"/>
            <a:ext cx="13882332" cy="5016758"/>
          </a:xfrm>
          <a:prstGeom prst="rect">
            <a:avLst/>
          </a:prstGeom>
        </p:spPr>
        <p:txBody>
          <a:bodyPr wrap="square">
            <a:spAutoFit/>
          </a:bodyPr>
          <a:lstStyle/>
          <a:p>
            <a:r>
              <a:rPr lang="en-US" sz="4000" dirty="0">
                <a:latin typeface="Lato" panose="020F0502020204030203" pitchFamily="34" charset="0"/>
                <a:ea typeface="Lato" panose="020F0502020204030203" pitchFamily="34" charset="0"/>
                <a:cs typeface="Lato" panose="020F0502020204030203" pitchFamily="34" charset="0"/>
              </a:rPr>
              <a:t>However, even at the celebration for her victory back home in Georgia, the era’s state-sanctioned racism reared its ugly head. The Sunday Times reported in 2012:</a:t>
            </a:r>
          </a:p>
          <a:p>
            <a:endParaRPr lang="en-US" sz="4000" dirty="0">
              <a:latin typeface="Lato" panose="020F0502020204030203" pitchFamily="34" charset="0"/>
              <a:ea typeface="Lato" panose="020F0502020204030203" pitchFamily="34" charset="0"/>
              <a:cs typeface="Lato" panose="020F0502020204030203" pitchFamily="34" charset="0"/>
            </a:endParaRPr>
          </a:p>
          <a:p>
            <a:r>
              <a:rPr lang="en-US" sz="3900" i="1" dirty="0">
                <a:latin typeface="Lato" panose="020F0502020204030203" pitchFamily="34" charset="0"/>
                <a:ea typeface="Lato" panose="020F0502020204030203" pitchFamily="34" charset="0"/>
                <a:cs typeface="Lato" panose="020F0502020204030203" pitchFamily="34" charset="0"/>
              </a:rPr>
              <a:t>“When [Coachman] reached Atlanta in Georgia she was welcomed along the roads stretching almost 180 miles to Albany, where a civic celebration was held. She was congratulated by the mayor but he did not shake her hand. Neither did she speak publicly.”</a:t>
            </a:r>
          </a:p>
        </p:txBody>
      </p:sp>
      <p:sp>
        <p:nvSpPr>
          <p:cNvPr id="3" name="Rectangle 2">
            <a:extLst>
              <a:ext uri="{FF2B5EF4-FFF2-40B4-BE49-F238E27FC236}">
                <a16:creationId xmlns:a16="http://schemas.microsoft.com/office/drawing/2014/main" id="{8A80476D-F35E-A341-BCAC-BCCF8AE5F35A}"/>
              </a:ext>
            </a:extLst>
          </p:cNvPr>
          <p:cNvSpPr/>
          <p:nvPr/>
        </p:nvSpPr>
        <p:spPr>
          <a:xfrm>
            <a:off x="3657600" y="10760112"/>
            <a:ext cx="15796192" cy="1323439"/>
          </a:xfrm>
          <a:prstGeom prst="rect">
            <a:avLst/>
          </a:prstGeom>
        </p:spPr>
        <p:txBody>
          <a:bodyPr wrap="square">
            <a:spAutoFit/>
          </a:bodyPr>
          <a:lstStyle/>
          <a:p>
            <a:r>
              <a:rPr lang="en-US" dirty="0">
                <a:latin typeface="Lato" panose="020F0502020204030203" pitchFamily="34" charset="0"/>
                <a:ea typeface="Lato" panose="020F0502020204030203" pitchFamily="34" charset="0"/>
                <a:cs typeface="Lato" panose="020F0502020204030203" pitchFamily="34" charset="0"/>
              </a:rPr>
              <a:t> </a:t>
            </a:r>
            <a:r>
              <a:rPr lang="en-US" sz="4000" dirty="0">
                <a:latin typeface="Lato" panose="020F0502020204030203" pitchFamily="34" charset="0"/>
                <a:ea typeface="Lato" panose="020F0502020204030203" pitchFamily="34" charset="0"/>
                <a:cs typeface="Lato" panose="020F0502020204030203" pitchFamily="34" charset="0"/>
              </a:rPr>
              <a:t>Coachman recalled many years later: </a:t>
            </a:r>
          </a:p>
          <a:p>
            <a:r>
              <a:rPr lang="en-US" sz="4000" b="1" i="1" dirty="0">
                <a:latin typeface="Lato" panose="020F0502020204030203" pitchFamily="34" charset="0"/>
                <a:ea typeface="Lato" panose="020F0502020204030203" pitchFamily="34" charset="0"/>
                <a:cs typeface="Lato" panose="020F0502020204030203" pitchFamily="34" charset="0"/>
              </a:rPr>
              <a:t>“That was the way it was in 1948.” </a:t>
            </a:r>
          </a:p>
        </p:txBody>
      </p:sp>
      <p:pic>
        <p:nvPicPr>
          <p:cNvPr id="6" name="Picture 5">
            <a:extLst>
              <a:ext uri="{FF2B5EF4-FFF2-40B4-BE49-F238E27FC236}">
                <a16:creationId xmlns:a16="http://schemas.microsoft.com/office/drawing/2014/main" id="{4E4EF2AD-3AB8-AA4D-94BC-B2B06B4157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96985" y="3975100"/>
            <a:ext cx="5753100" cy="9740900"/>
          </a:xfrm>
          <a:prstGeom prst="rect">
            <a:avLst/>
          </a:prstGeom>
        </p:spPr>
      </p:pic>
    </p:spTree>
    <p:extLst>
      <p:ext uri="{BB962C8B-B14F-4D97-AF65-F5344CB8AC3E}">
        <p14:creationId xmlns:p14="http://schemas.microsoft.com/office/powerpoint/2010/main" val="4292186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Early Life</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16786"/>
            <a:ext cx="109423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The 1920’s to 30’s in Georgia proved to be a period marked by suffering. In the 1920’s, the Boll weevil, a type of beetle, decimated the cotton crops which were a large part of the economy in the American South.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The agricultural fallout was exacerbated by the Great Depression in the 1930’s, forcing the majority of sharecroppers, many of whom were Black, into economic poverty and uncertainty.</a:t>
            </a:r>
            <a:r>
              <a:rPr lang="en-US" sz="4000" baseline="30000" dirty="0">
                <a:latin typeface="Lato" panose="020F0502020204030203" pitchFamily="34" charset="0"/>
                <a:ea typeface="Lato" panose="020F0502020204030203" pitchFamily="34" charset="0"/>
                <a:cs typeface="Lato" panose="020F0502020204030203" pitchFamily="34" charset="0"/>
              </a:rPr>
              <a:t> </a:t>
            </a:r>
          </a:p>
          <a:p>
            <a:endParaRPr lang="en-US" sz="4000" dirty="0">
              <a:latin typeface="Lato" panose="020F0502020204030203" pitchFamily="34" charset="0"/>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It was into these tumultuous times that </a:t>
            </a:r>
            <a:br>
              <a:rPr lang="en-US" sz="4000" dirty="0">
                <a:latin typeface="Lato" panose="020F0502020204030203" pitchFamily="34" charset="77"/>
                <a:ea typeface="Lato" panose="020F0502020204030203" pitchFamily="34" charset="0"/>
                <a:cs typeface="Lato" panose="020F0502020204030203" pitchFamily="34" charset="0"/>
              </a:rPr>
            </a:br>
            <a:r>
              <a:rPr lang="en-US" sz="4000" b="1" dirty="0">
                <a:latin typeface="Lato" panose="020F0502020204030203" pitchFamily="34" charset="77"/>
                <a:ea typeface="Lato" panose="020F0502020204030203" pitchFamily="34" charset="0"/>
                <a:cs typeface="Lato" panose="020F0502020204030203" pitchFamily="34" charset="0"/>
              </a:rPr>
              <a:t>Alice Marie Coachman </a:t>
            </a:r>
            <a:r>
              <a:rPr lang="en-US" sz="4000" dirty="0">
                <a:latin typeface="Lato" panose="020F0502020204030203" pitchFamily="34" charset="77"/>
                <a:ea typeface="Lato" panose="020F0502020204030203" pitchFamily="34" charset="0"/>
                <a:cs typeface="Lato" panose="020F0502020204030203" pitchFamily="34" charset="0"/>
              </a:rPr>
              <a:t>was born in Albany, Georgia, on November 9, 1923. She was one of ten children born to Fred and Evelyn Coachman. </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endParaRPr lang="en-US" sz="3900"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close up of a newspaper&#10;&#10;Description automatically generated">
            <a:extLst>
              <a:ext uri="{FF2B5EF4-FFF2-40B4-BE49-F238E27FC236}">
                <a16:creationId xmlns:a16="http://schemas.microsoft.com/office/drawing/2014/main" id="{BD521F83-75A8-474E-925E-35F3D70F81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96316" y="1471221"/>
            <a:ext cx="6406421" cy="10855325"/>
          </a:xfrm>
          <a:prstGeom prst="rect">
            <a:avLst/>
          </a:prstGeom>
        </p:spPr>
      </p:pic>
      <p:sp>
        <p:nvSpPr>
          <p:cNvPr id="4" name="TextBox 3">
            <a:extLst>
              <a:ext uri="{FF2B5EF4-FFF2-40B4-BE49-F238E27FC236}">
                <a16:creationId xmlns:a16="http://schemas.microsoft.com/office/drawing/2014/main" id="{88040FC1-E2C6-894F-9230-742AEA90B85F}"/>
              </a:ext>
            </a:extLst>
          </p:cNvPr>
          <p:cNvSpPr txBox="1"/>
          <p:nvPr/>
        </p:nvSpPr>
        <p:spPr>
          <a:xfrm>
            <a:off x="17687925" y="12420561"/>
            <a:ext cx="10265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2438338"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sp>
        <p:nvSpPr>
          <p:cNvPr id="7" name="TextBox 6">
            <a:extLst>
              <a:ext uri="{FF2B5EF4-FFF2-40B4-BE49-F238E27FC236}">
                <a16:creationId xmlns:a16="http://schemas.microsoft.com/office/drawing/2014/main" id="{DCF8E0A5-C6A9-B749-8074-D78CBD1FA061}"/>
              </a:ext>
            </a:extLst>
          </p:cNvPr>
          <p:cNvSpPr txBox="1"/>
          <p:nvPr/>
        </p:nvSpPr>
        <p:spPr>
          <a:xfrm>
            <a:off x="16464659" y="12568797"/>
            <a:ext cx="6269734"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a:r>
              <a:rPr lang="en-US" i="1"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USDA Poster circa 1919.</a:t>
            </a:r>
            <a:endParaRPr kumimoji="0" lang="en-US"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endParaRPr>
          </a:p>
        </p:txBody>
      </p:sp>
    </p:spTree>
    <p:extLst>
      <p:ext uri="{BB962C8B-B14F-4D97-AF65-F5344CB8AC3E}">
        <p14:creationId xmlns:p14="http://schemas.microsoft.com/office/powerpoint/2010/main" val="41538991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After the Olympics</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15442"/>
            <a:ext cx="1420330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Alice returned to Albany State College to finish her degree, graduating in 1949. </a:t>
            </a:r>
          </a:p>
          <a:p>
            <a:r>
              <a:rPr lang="en-US" sz="4000" dirty="0">
                <a:latin typeface="Lato" panose="020F0502020204030203" pitchFamily="34" charset="77"/>
                <a:ea typeface="Lato" panose="020F0502020204030203" pitchFamily="34" charset="0"/>
                <a:cs typeface="Lato" panose="020F0502020204030203" pitchFamily="34" charset="0"/>
              </a:rPr>
              <a:t> </a:t>
            </a:r>
          </a:p>
          <a:p>
            <a:r>
              <a:rPr lang="en-US" sz="4000" dirty="0">
                <a:latin typeface="Lato" panose="020F0502020204030203" pitchFamily="34" charset="77"/>
                <a:ea typeface="Lato" panose="020F0502020204030203" pitchFamily="34" charset="0"/>
                <a:cs typeface="Lato" panose="020F0502020204030203" pitchFamily="34" charset="0"/>
              </a:rPr>
              <a:t>In 1952, Coachman became the </a:t>
            </a:r>
            <a:r>
              <a:rPr lang="en-US" sz="4000">
                <a:latin typeface="Lato" panose="020F0502020204030203" pitchFamily="34" charset="77"/>
                <a:ea typeface="Lato" panose="020F0502020204030203" pitchFamily="34" charset="0"/>
                <a:cs typeface="Lato" panose="020F0502020204030203" pitchFamily="34" charset="0"/>
              </a:rPr>
              <a:t>first African American </a:t>
            </a:r>
            <a:r>
              <a:rPr lang="en-US" sz="4000" dirty="0">
                <a:latin typeface="Lato" panose="020F0502020204030203" pitchFamily="34" charset="77"/>
                <a:ea typeface="Lato" panose="020F0502020204030203" pitchFamily="34" charset="0"/>
                <a:cs typeface="Lato" panose="020F0502020204030203" pitchFamily="34" charset="0"/>
              </a:rPr>
              <a:t>woman to earn an endorsement deal as she partnered with Coca-Cola to become a spokesperson!</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F218C28A-7F43-314E-886E-FA64E2F2D1E2}"/>
              </a:ext>
            </a:extLst>
          </p:cNvPr>
          <p:cNvSpPr txBox="1"/>
          <p:nvPr/>
        </p:nvSpPr>
        <p:spPr>
          <a:xfrm>
            <a:off x="15371352" y="10868956"/>
            <a:ext cx="6686550"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Alice Coachman is pictured </a:t>
            </a:r>
            <a:r>
              <a:rPr lang="en-US" i="1" dirty="0">
                <a:solidFill>
                  <a:schemeClr val="bg2">
                    <a:lumMod val="90000"/>
                  </a:schemeClr>
                </a:solidFill>
                <a:latin typeface="Lato" panose="020F0502020204030203" pitchFamily="34" charset="0"/>
              </a:rPr>
              <a:t>in this Coca-Cola advertisement </a:t>
            </a:r>
            <a:r>
              <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with another famous African-American Olympian, </a:t>
            </a:r>
            <a:r>
              <a:rPr lang="en-US" i="1" dirty="0">
                <a:solidFill>
                  <a:schemeClr val="bg2">
                    <a:lumMod val="90000"/>
                  </a:schemeClr>
                </a:solidFill>
                <a:latin typeface="Lato" panose="020F0502020204030203" pitchFamily="34" charset="0"/>
              </a:rPr>
              <a:t>Jesse Owens.</a:t>
            </a:r>
            <a:endParaRPr kumimoji="0" lang="en-US" sz="2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endParaRPr>
          </a:p>
        </p:txBody>
      </p:sp>
      <p:pic>
        <p:nvPicPr>
          <p:cNvPr id="11" name="Picture 10" descr="A picture containing text, painted&#10;&#10;Description automatically generated">
            <a:extLst>
              <a:ext uri="{FF2B5EF4-FFF2-40B4-BE49-F238E27FC236}">
                <a16:creationId xmlns:a16="http://schemas.microsoft.com/office/drawing/2014/main" id="{8C973F37-B4C3-B648-9AD4-82309735B5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1920" y="7363164"/>
            <a:ext cx="9601200" cy="5181600"/>
          </a:xfrm>
          <a:prstGeom prst="rect">
            <a:avLst/>
          </a:prstGeom>
        </p:spPr>
      </p:pic>
    </p:spTree>
    <p:extLst>
      <p:ext uri="{BB962C8B-B14F-4D97-AF65-F5344CB8AC3E}">
        <p14:creationId xmlns:p14="http://schemas.microsoft.com/office/powerpoint/2010/main" val="14454335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After the Olympics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3216201"/>
            <a:ext cx="96723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At the 1996 Summer Olympic Games in Atlanta, Coachman was honored as one of the 100 greatest Olympians in history.</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She's also been inducted into nine different halls of fame, including the National Track &amp; Field Hall of Fame (1975) and the U.S. Olympic Hall of Fame (2004).</a:t>
            </a:r>
          </a:p>
          <a:p>
            <a:pPr hangingPunct="1"/>
            <a:endParaRPr lang="en-US" sz="3600" dirty="0">
              <a:solidFill>
                <a:srgbClr val="000000"/>
              </a:solidFill>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text, person&#10;&#10;Description automatically generated">
            <a:extLst>
              <a:ext uri="{FF2B5EF4-FFF2-40B4-BE49-F238E27FC236}">
                <a16:creationId xmlns:a16="http://schemas.microsoft.com/office/drawing/2014/main" id="{CE358022-0254-E94C-9C35-081B2B6705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11375" y="2559064"/>
            <a:ext cx="7188200" cy="9144000"/>
          </a:xfrm>
          <a:prstGeom prst="rect">
            <a:avLst/>
          </a:prstGeom>
          <a:effectLst>
            <a:softEdge rad="127000"/>
          </a:effectLst>
        </p:spPr>
      </p:pic>
    </p:spTree>
    <p:extLst>
      <p:ext uri="{BB962C8B-B14F-4D97-AF65-F5344CB8AC3E}">
        <p14:creationId xmlns:p14="http://schemas.microsoft.com/office/powerpoint/2010/main" val="201266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Paving the path for others</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38376"/>
            <a:ext cx="919071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Although Coachman lived a quiet, humble life out of the spotlight after her athletic career, her legacy still reverberates throughout women’s sports and the wider world of Track &amp; Field today.</a:t>
            </a:r>
          </a:p>
        </p:txBody>
      </p:sp>
      <p:pic>
        <p:nvPicPr>
          <p:cNvPr id="3" name="Picture 2" descr="A picture containing person&#10;&#10;Description automatically generated">
            <a:extLst>
              <a:ext uri="{FF2B5EF4-FFF2-40B4-BE49-F238E27FC236}">
                <a16:creationId xmlns:a16="http://schemas.microsoft.com/office/drawing/2014/main" id="{1D894BB5-FCA8-D54A-93BD-01298033CF6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680233" y="3129615"/>
            <a:ext cx="9190716" cy="6711046"/>
          </a:xfrm>
          <a:prstGeom prst="rect">
            <a:avLst/>
          </a:prstGeom>
          <a:effectLst>
            <a:softEdge rad="127000"/>
          </a:effectLst>
        </p:spPr>
      </p:pic>
      <p:sp>
        <p:nvSpPr>
          <p:cNvPr id="4" name="Rectangle 3">
            <a:extLst>
              <a:ext uri="{FF2B5EF4-FFF2-40B4-BE49-F238E27FC236}">
                <a16:creationId xmlns:a16="http://schemas.microsoft.com/office/drawing/2014/main" id="{72BFB034-8BCF-9349-943A-A47CFE505112}"/>
              </a:ext>
            </a:extLst>
          </p:cNvPr>
          <p:cNvSpPr/>
          <p:nvPr/>
        </p:nvSpPr>
        <p:spPr>
          <a:xfrm>
            <a:off x="3657600" y="10843785"/>
            <a:ext cx="18726601" cy="707886"/>
          </a:xfrm>
          <a:prstGeom prst="rect">
            <a:avLst/>
          </a:prstGeom>
        </p:spPr>
        <p:txBody>
          <a:bodyPr wrap="none">
            <a:spAutoFit/>
          </a:bodyPr>
          <a:lstStyle/>
          <a:p>
            <a:r>
              <a:rPr lang="en-US" sz="4000" dirty="0">
                <a:latin typeface="Lato" panose="020F0502020204030203" pitchFamily="34" charset="77"/>
              </a:rPr>
              <a:t>Alice once said: </a:t>
            </a:r>
            <a:r>
              <a:rPr lang="en-US" sz="4000" b="1" i="1" dirty="0">
                <a:latin typeface="Lato" panose="020F0502020204030203" pitchFamily="34" charset="77"/>
              </a:rPr>
              <a:t>“I have always believed that I could do whatever I set my mind to do.”</a:t>
            </a:r>
          </a:p>
        </p:txBody>
      </p:sp>
      <p:sp>
        <p:nvSpPr>
          <p:cNvPr id="6" name="Rectangle 5">
            <a:extLst>
              <a:ext uri="{FF2B5EF4-FFF2-40B4-BE49-F238E27FC236}">
                <a16:creationId xmlns:a16="http://schemas.microsoft.com/office/drawing/2014/main" id="{AB4BF3EA-7E7E-3F47-8A4B-91C85F86E51C}"/>
              </a:ext>
            </a:extLst>
          </p:cNvPr>
          <p:cNvSpPr/>
          <p:nvPr/>
        </p:nvSpPr>
        <p:spPr>
          <a:xfrm>
            <a:off x="3657600" y="6784618"/>
            <a:ext cx="8659087" cy="3785652"/>
          </a:xfrm>
          <a:prstGeom prst="rect">
            <a:avLst/>
          </a:prstGeom>
        </p:spPr>
        <p:txBody>
          <a:bodyPr wrap="square">
            <a:spAutoFit/>
          </a:bodyPr>
          <a:lstStyle/>
          <a:p>
            <a:r>
              <a:rPr lang="en-US" sz="4000" dirty="0">
                <a:latin typeface="Lato" panose="020F0502020204030203" pitchFamily="34" charset="77"/>
              </a:rPr>
              <a:t>She was a trailblazer who led the way for future African-American and female athletes and created the Alice Coachman Track and Field Foundation to aid young athletes and former competitors in financial need. </a:t>
            </a:r>
          </a:p>
        </p:txBody>
      </p:sp>
    </p:spTree>
    <p:extLst>
      <p:ext uri="{BB962C8B-B14F-4D97-AF65-F5344CB8AC3E}">
        <p14:creationId xmlns:p14="http://schemas.microsoft.com/office/powerpoint/2010/main" val="37051007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4187110" y="1580559"/>
            <a:ext cx="19177347" cy="991191"/>
          </a:xfrm>
          <a:prstGeom prst="rect">
            <a:avLst/>
          </a:prstGeom>
        </p:spPr>
        <p:txBody>
          <a:bodyPr>
            <a:noAutofit/>
          </a:bodyPr>
          <a:lstStyle/>
          <a:p>
            <a:r>
              <a:rPr lang="en-US" sz="7200" b="1" dirty="0">
                <a:solidFill>
                  <a:srgbClr val="000000"/>
                </a:solidFill>
                <a:latin typeface="+mj-lt"/>
              </a:rPr>
              <a:t>Vocabulary</a:t>
            </a:r>
          </a:p>
        </p:txBody>
      </p:sp>
      <p:sp>
        <p:nvSpPr>
          <p:cNvPr id="2" name="Rectangle 1">
            <a:extLst>
              <a:ext uri="{FF2B5EF4-FFF2-40B4-BE49-F238E27FC236}">
                <a16:creationId xmlns:a16="http://schemas.microsoft.com/office/drawing/2014/main" id="{A82D3F23-7F3A-1F44-8659-239C01B5776D}"/>
              </a:ext>
            </a:extLst>
          </p:cNvPr>
          <p:cNvSpPr/>
          <p:nvPr/>
        </p:nvSpPr>
        <p:spPr>
          <a:xfrm>
            <a:off x="4187110" y="3027432"/>
            <a:ext cx="3737690" cy="8094524"/>
          </a:xfrm>
          <a:prstGeom prst="rect">
            <a:avLst/>
          </a:prstGeom>
        </p:spPr>
        <p:txBody>
          <a:bodyPr wrap="square">
            <a:spAutoFit/>
          </a:bodyPr>
          <a:lstStyle/>
          <a:p>
            <a:r>
              <a:rPr lang="en-US" sz="4000" dirty="0">
                <a:latin typeface="Lato" panose="020F0502020204030203" pitchFamily="34" charset="77"/>
              </a:rPr>
              <a:t>Exacerbated</a:t>
            </a:r>
          </a:p>
          <a:p>
            <a:r>
              <a:rPr lang="en-US" sz="4000" dirty="0">
                <a:latin typeface="Lato" panose="020F0502020204030203" pitchFamily="34" charset="77"/>
              </a:rPr>
              <a:t>Sharecropper</a:t>
            </a:r>
          </a:p>
          <a:p>
            <a:r>
              <a:rPr lang="en-US" sz="4000" dirty="0">
                <a:latin typeface="Lato" panose="020F0502020204030203" pitchFamily="34" charset="77"/>
              </a:rPr>
              <a:t>Irrepressible</a:t>
            </a:r>
          </a:p>
          <a:p>
            <a:r>
              <a:rPr lang="en-US" sz="4000" dirty="0">
                <a:latin typeface="Lato" panose="020F0502020204030203" pitchFamily="34" charset="77"/>
              </a:rPr>
              <a:t>Segregation</a:t>
            </a:r>
          </a:p>
          <a:p>
            <a:r>
              <a:rPr lang="en-US" sz="4000" dirty="0">
                <a:latin typeface="Lato" panose="020F0502020204030203" pitchFamily="34" charset="77"/>
              </a:rPr>
              <a:t>Prowess</a:t>
            </a:r>
          </a:p>
          <a:p>
            <a:r>
              <a:rPr lang="en-US" sz="4000" dirty="0">
                <a:latin typeface="Lato" panose="020F0502020204030203" pitchFamily="34" charset="77"/>
              </a:rPr>
              <a:t>Resourceful</a:t>
            </a:r>
          </a:p>
          <a:p>
            <a:r>
              <a:rPr lang="en-US" sz="4000" dirty="0">
                <a:latin typeface="Lato" panose="020F0502020204030203" pitchFamily="34" charset="77"/>
              </a:rPr>
              <a:t>Advocate</a:t>
            </a:r>
          </a:p>
          <a:p>
            <a:r>
              <a:rPr lang="en-US" sz="4000" dirty="0">
                <a:latin typeface="Lato" panose="020F0502020204030203" pitchFamily="34" charset="77"/>
              </a:rPr>
              <a:t>Pioneering</a:t>
            </a:r>
          </a:p>
          <a:p>
            <a:r>
              <a:rPr lang="en-US" sz="4000" dirty="0">
                <a:latin typeface="Lato" panose="020F0502020204030203" pitchFamily="34" charset="77"/>
              </a:rPr>
              <a:t>Multifaceted</a:t>
            </a:r>
          </a:p>
          <a:p>
            <a:r>
              <a:rPr lang="en-US" sz="4000" dirty="0">
                <a:latin typeface="Lato" panose="020F0502020204030203" pitchFamily="34" charset="77"/>
              </a:rPr>
              <a:t>Austerity</a:t>
            </a:r>
          </a:p>
          <a:p>
            <a:r>
              <a:rPr lang="en-US" sz="4000" dirty="0">
                <a:latin typeface="Lato" panose="020F0502020204030203" pitchFamily="34" charset="77"/>
              </a:rPr>
              <a:t>Endorsement</a:t>
            </a:r>
          </a:p>
          <a:p>
            <a:r>
              <a:rPr lang="en-US" sz="4000" dirty="0">
                <a:latin typeface="Lato" panose="020F0502020204030203" pitchFamily="34" charset="77"/>
              </a:rPr>
              <a:t>Reverberate</a:t>
            </a:r>
          </a:p>
          <a:p>
            <a:r>
              <a:rPr lang="en-US" sz="4000" dirty="0">
                <a:latin typeface="Lato" panose="020F0502020204030203" pitchFamily="34" charset="77"/>
              </a:rPr>
              <a:t>Trailblazer</a:t>
            </a:r>
          </a:p>
        </p:txBody>
      </p:sp>
      <p:pic>
        <p:nvPicPr>
          <p:cNvPr id="4" name="Picture 3">
            <a:extLst>
              <a:ext uri="{FF2B5EF4-FFF2-40B4-BE49-F238E27FC236}">
                <a16:creationId xmlns:a16="http://schemas.microsoft.com/office/drawing/2014/main" id="{4E022A82-FD62-41AE-B159-C12585576A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0" y="1580559"/>
            <a:ext cx="9753600" cy="9753600"/>
          </a:xfrm>
          <a:prstGeom prst="rect">
            <a:avLst/>
          </a:prstGeom>
        </p:spPr>
      </p:pic>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868F24AA-32F4-4B10-81B4-99FF92F9A5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1048" y="5658000"/>
            <a:ext cx="12761904" cy="24000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Irrepressible Talent</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72901" y="2876402"/>
            <a:ext cx="1123150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From childhood, Alice had a passion and talent for anything involving athletics. Alice loved to run and play sports with the boys in her neighborhood, but when her father caught her participating in these physical activities, he would punish her for not following the typical gender norms of the time. Still, against her parent’s desires, Coachman practiced in secret.</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“Back then,” she  told William C. Rhoden of the New York Times in 1995, “there was the sense that women weren't supposed to be running like that. My father wanted his girls to be dainty, sitting on the front porch.”</a:t>
            </a:r>
          </a:p>
          <a:p>
            <a:pPr hangingPunct="1"/>
            <a:endParaRPr lang="en-US" dirty="0">
              <a:latin typeface="Lato" panose="020F0502020204030203" pitchFamily="34" charset="0"/>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text, person&#10;&#10;Description automatically generated">
            <a:extLst>
              <a:ext uri="{FF2B5EF4-FFF2-40B4-BE49-F238E27FC236}">
                <a16:creationId xmlns:a16="http://schemas.microsoft.com/office/drawing/2014/main" id="{909DEF93-1C33-3843-9453-CC6596AA95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13125" y="1371600"/>
            <a:ext cx="7302500" cy="9944100"/>
          </a:xfrm>
          <a:prstGeom prst="rect">
            <a:avLst/>
          </a:prstGeom>
          <a:effectLst>
            <a:softEdge rad="127000"/>
          </a:effectLst>
        </p:spPr>
      </p:pic>
      <p:sp>
        <p:nvSpPr>
          <p:cNvPr id="6" name="TextBox 5">
            <a:extLst>
              <a:ext uri="{FF2B5EF4-FFF2-40B4-BE49-F238E27FC236}">
                <a16:creationId xmlns:a16="http://schemas.microsoft.com/office/drawing/2014/main" id="{A7ABB198-54D3-AE48-A6F7-75A2E3D05206}"/>
              </a:ext>
            </a:extLst>
          </p:cNvPr>
          <p:cNvSpPr txBox="1"/>
          <p:nvPr/>
        </p:nvSpPr>
        <p:spPr>
          <a:xfrm>
            <a:off x="15402560" y="11402949"/>
            <a:ext cx="8013065"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Image from the book </a:t>
            </a:r>
            <a:r>
              <a:rPr lang="en-US" i="1"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Queen of the Track: Alice Coachman, Olympic High-Jump Champion</a:t>
            </a:r>
            <a:r>
              <a:rPr lang="en-US"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 written by Heather Lang and illustrated by Floyd Cooper.</a:t>
            </a:r>
            <a:endParaRPr kumimoji="0" lang="en-US"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endParaRPr>
          </a:p>
        </p:txBody>
      </p:sp>
    </p:spTree>
    <p:extLst>
      <p:ext uri="{BB962C8B-B14F-4D97-AF65-F5344CB8AC3E}">
        <p14:creationId xmlns:p14="http://schemas.microsoft.com/office/powerpoint/2010/main" val="41645933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Overcoming barriers…</a:t>
            </a:r>
            <a:br>
              <a:rPr lang="en-US" sz="8000" b="1" dirty="0"/>
            </a:br>
            <a:br>
              <a:rPr lang="en-US" sz="8000" b="1" dirty="0"/>
            </a:br>
            <a:endParaRPr sz="8000"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930451"/>
            <a:ext cx="1514475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Coachman faced not only gender obstacles but also a hostile racial environment. For example, because of strict segregation laws, young athletes of color in southern schools were excluded from all public training facilities and organized sports events. </a:t>
            </a:r>
          </a:p>
        </p:txBody>
      </p:sp>
      <p:pic>
        <p:nvPicPr>
          <p:cNvPr id="3" name="Picture 2" descr="A picture containing text, indoor, floor, bathtub&#10;&#10;Description automatically generated">
            <a:extLst>
              <a:ext uri="{FF2B5EF4-FFF2-40B4-BE49-F238E27FC236}">
                <a16:creationId xmlns:a16="http://schemas.microsoft.com/office/drawing/2014/main" id="{A0DE6563-5A91-0D4B-835E-9220B3B481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3500" y="6204470"/>
            <a:ext cx="11684000" cy="6591300"/>
          </a:xfrm>
          <a:prstGeom prst="rect">
            <a:avLst/>
          </a:prstGeom>
          <a:effectLst>
            <a:softEdge rad="127000"/>
          </a:effectLst>
        </p:spPr>
      </p:pic>
      <p:sp>
        <p:nvSpPr>
          <p:cNvPr id="6" name="TextBox 5">
            <a:extLst>
              <a:ext uri="{FF2B5EF4-FFF2-40B4-BE49-F238E27FC236}">
                <a16:creationId xmlns:a16="http://schemas.microsoft.com/office/drawing/2014/main" id="{41F837A2-B51D-6741-9FEA-E115CCE610DE}"/>
              </a:ext>
            </a:extLst>
          </p:cNvPr>
          <p:cNvSpPr txBox="1"/>
          <p:nvPr/>
        </p:nvSpPr>
        <p:spPr>
          <a:xfrm>
            <a:off x="5292435" y="11264814"/>
            <a:ext cx="5663219" cy="13952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tx2">
                    <a:lumMod val="50000"/>
                  </a:schemeClr>
                </a:solidFill>
                <a:latin typeface="Lato" panose="020F0502020204030203" pitchFamily="34" charset="0"/>
                <a:ea typeface="Lato" panose="020F0502020204030203" pitchFamily="34" charset="0"/>
                <a:cs typeface="Lato" panose="020F0502020204030203" pitchFamily="34" charset="0"/>
              </a:rPr>
              <a:t>Photo of a young man drinking from a segregated water fountain in North Carolina, 1938.</a:t>
            </a:r>
          </a:p>
        </p:txBody>
      </p:sp>
    </p:spTree>
    <p:extLst>
      <p:ext uri="{BB962C8B-B14F-4D97-AF65-F5344CB8AC3E}">
        <p14:creationId xmlns:p14="http://schemas.microsoft.com/office/powerpoint/2010/main" val="31992045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 and opening new doors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830121"/>
            <a:ext cx="1141801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Despite these barriers, Coachman continued to develop her athletic prowess, as she would run barefoot on the dirt roads near her house. </a:t>
            </a:r>
          </a:p>
          <a:p>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Coachman was also resourceful, as she would practice for hours, jumping over a crossbar </a:t>
            </a:r>
          </a:p>
          <a:p>
            <a:r>
              <a:rPr lang="en-US" sz="4000" dirty="0">
                <a:latin typeface="Lato" panose="020F0502020204030203" pitchFamily="34" charset="77"/>
                <a:ea typeface="Lato" panose="020F0502020204030203" pitchFamily="34" charset="0"/>
                <a:cs typeface="Lato" panose="020F0502020204030203" pitchFamily="34" charset="0"/>
              </a:rPr>
              <a:t>made of rags tied together.</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DA07DA5A-221C-FC43-9DD8-885AE49A674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994203" y="5278183"/>
            <a:ext cx="6661962" cy="6584033"/>
          </a:xfrm>
          <a:prstGeom prst="rect">
            <a:avLst/>
          </a:prstGeom>
          <a:effectLst>
            <a:softEdge rad="63500"/>
          </a:effectLst>
        </p:spPr>
      </p:pic>
      <p:sp>
        <p:nvSpPr>
          <p:cNvPr id="6" name="TextBox 5">
            <a:extLst>
              <a:ext uri="{FF2B5EF4-FFF2-40B4-BE49-F238E27FC236}">
                <a16:creationId xmlns:a16="http://schemas.microsoft.com/office/drawing/2014/main" id="{4BDA92C4-F680-4F48-BC00-66B61704E36F}"/>
              </a:ext>
            </a:extLst>
          </p:cNvPr>
          <p:cNvSpPr txBox="1"/>
          <p:nvPr/>
        </p:nvSpPr>
        <p:spPr>
          <a:xfrm>
            <a:off x="3657600" y="10842431"/>
            <a:ext cx="11663680"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Image from the book </a:t>
            </a:r>
            <a:r>
              <a:rPr lang="en-US" i="1"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Touch the Sky: Alice Coachman, Olympic High Jumper</a:t>
            </a:r>
            <a:r>
              <a:rPr lang="en-US"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a:t>
            </a:r>
            <a:br>
              <a:rPr lang="en-US"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br>
            <a:r>
              <a:rPr lang="en-US" dirty="0">
                <a:solidFill>
                  <a:schemeClr val="bg2">
                    <a:lumMod val="90000"/>
                  </a:schemeClr>
                </a:solidFill>
                <a:latin typeface="Lato" panose="020F0502020204030203" pitchFamily="34" charset="0"/>
                <a:ea typeface="Lato" panose="020F0502020204030203" pitchFamily="34" charset="0"/>
                <a:cs typeface="Lato" panose="020F0502020204030203" pitchFamily="34" charset="0"/>
              </a:rPr>
              <a:t> written by Ann Malaspina and illustrated by Eric Velasquez.</a:t>
            </a:r>
            <a:endParaRPr kumimoji="0" lang="en-US"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endParaRPr>
          </a:p>
        </p:txBody>
      </p:sp>
    </p:spTree>
    <p:extLst>
      <p:ext uri="{BB962C8B-B14F-4D97-AF65-F5344CB8AC3E}">
        <p14:creationId xmlns:p14="http://schemas.microsoft.com/office/powerpoint/2010/main" val="1550835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Dedicated helpers</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4543404" y="2559064"/>
            <a:ext cx="776795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latin typeface="Lato" panose="020F0502020204030203" pitchFamily="34" charset="77"/>
                <a:ea typeface="Lato" panose="020F0502020204030203" pitchFamily="34" charset="0"/>
                <a:cs typeface="Lato" panose="020F0502020204030203" pitchFamily="34" charset="0"/>
              </a:rPr>
              <a:t>Coachman didn’t overcome the odds all on her own. She had several people who advocated on her behalf at critical moments. </a:t>
            </a:r>
          </a:p>
          <a:p>
            <a:pPr hangingPunct="1"/>
            <a:endParaRPr lang="en-US" sz="4000" dirty="0">
              <a:latin typeface="Lato" panose="020F0502020204030203" pitchFamily="34" charset="77"/>
              <a:ea typeface="Lato" panose="020F0502020204030203" pitchFamily="34" charset="0"/>
              <a:cs typeface="Lato" panose="020F0502020204030203" pitchFamily="34" charset="0"/>
            </a:endParaRPr>
          </a:p>
          <a:p>
            <a:pPr hangingPunct="1"/>
            <a:r>
              <a:rPr lang="en-US" sz="4000" dirty="0">
                <a:latin typeface="Lato" panose="020F0502020204030203" pitchFamily="34" charset="77"/>
                <a:ea typeface="Lato" panose="020F0502020204030203" pitchFamily="34" charset="0"/>
                <a:cs typeface="Lato" panose="020F0502020204030203" pitchFamily="34" charset="0"/>
              </a:rPr>
              <a:t>It was people like Cora Bailey, her fifth-grade teacher, and her aunt, Carrie Spry, who convinced Coachman’s parents to reconsider their qualms about her potential athletics career.  </a:t>
            </a:r>
            <a:br>
              <a:rPr lang="en-US" sz="4000" dirty="0">
                <a:latin typeface="Lato" panose="020F0502020204030203" pitchFamily="34" charset="77"/>
                <a:ea typeface="Lato" panose="020F0502020204030203" pitchFamily="34" charset="0"/>
                <a:cs typeface="Lato" panose="020F0502020204030203" pitchFamily="34" charset="0"/>
              </a:rPr>
            </a:br>
            <a:endParaRPr lang="en-US" sz="4000" dirty="0">
              <a:latin typeface="Lato" panose="020F0502020204030203" pitchFamily="34" charset="77"/>
              <a:ea typeface="Lato" panose="020F0502020204030203" pitchFamily="34" charset="0"/>
              <a:cs typeface="Lato" panose="020F0502020204030203" pitchFamily="34" charset="0"/>
            </a:endParaRPr>
          </a:p>
          <a:p>
            <a:pPr hangingPunct="1"/>
            <a:r>
              <a:rPr lang="en-US" sz="4000" dirty="0">
                <a:latin typeface="Lato" panose="020F0502020204030203" pitchFamily="34" charset="77"/>
                <a:ea typeface="Lato" panose="020F0502020204030203" pitchFamily="34" charset="0"/>
                <a:cs typeface="Lato" panose="020F0502020204030203" pitchFamily="34" charset="0"/>
              </a:rPr>
              <a:t>In 1938, Harry E. Lash, Madison High School’s track coach, helped develop and refine Coachman’s raw talent.</a:t>
            </a:r>
          </a:p>
          <a:p>
            <a:pPr hangingPunct="1"/>
            <a:endParaRPr lang="en-US" sz="3900" dirty="0">
              <a:latin typeface="Lato" panose="020F0502020204030203" pitchFamily="34" charset="77"/>
              <a:ea typeface="Lato" panose="020F0502020204030203" pitchFamily="34" charset="0"/>
              <a:cs typeface="Lato" panose="020F0502020204030203" pitchFamily="34" charset="0"/>
            </a:endParaRPr>
          </a:p>
          <a:p>
            <a:pPr hangingPunct="1"/>
            <a:endParaRPr lang="en-US" sz="3900" dirty="0">
              <a:latin typeface="Lato" panose="020F0502020204030203" pitchFamily="34" charset="0"/>
              <a:ea typeface="Lato" panose="020F0502020204030203" pitchFamily="34" charset="0"/>
              <a:cs typeface="Lato" panose="020F0502020204030203" pitchFamily="34" charset="0"/>
            </a:endParaRPr>
          </a:p>
        </p:txBody>
      </p:sp>
      <p:pic>
        <p:nvPicPr>
          <p:cNvPr id="6" name="Picture 5" descr="A picture containing person, black&#10;&#10;Description automatically generated">
            <a:extLst>
              <a:ext uri="{FF2B5EF4-FFF2-40B4-BE49-F238E27FC236}">
                <a16:creationId xmlns:a16="http://schemas.microsoft.com/office/drawing/2014/main" id="{AB9F7D72-CFB0-3340-82F2-D85FC2E887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2182" y="2559064"/>
            <a:ext cx="10058400" cy="10058400"/>
          </a:xfrm>
          <a:prstGeom prst="rect">
            <a:avLst/>
          </a:prstGeom>
          <a:effectLst>
            <a:softEdge rad="127000"/>
          </a:effectLst>
        </p:spPr>
      </p:pic>
    </p:spTree>
    <p:extLst>
      <p:ext uri="{BB962C8B-B14F-4D97-AF65-F5344CB8AC3E}">
        <p14:creationId xmlns:p14="http://schemas.microsoft.com/office/powerpoint/2010/main" val="1355979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3" end="3"/>
                                            </p:txEl>
                                          </p:spTgt>
                                        </p:tgtEl>
                                        <p:attrNameLst>
                                          <p:attrName>style.visibility</p:attrName>
                                        </p:attrNameLst>
                                      </p:cBhvr>
                                      <p:to>
                                        <p:strVal val="visible"/>
                                      </p:to>
                                    </p:set>
                                    <p:animEffect transition="in" filter="fade">
                                      <p:cBhvr>
                                        <p:cTn id="10"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Smashing records without shoes!</a:t>
            </a:r>
            <a:endParaRPr sz="7200" b="1" dirty="0">
              <a:latin typeface="+mj-lt"/>
            </a:endParaRPr>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779085"/>
            <a:ext cx="149860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latin typeface="Lato" panose="020F0502020204030203" pitchFamily="34" charset="77"/>
                <a:ea typeface="Lato" panose="020F0502020204030203" pitchFamily="34" charset="0"/>
                <a:cs typeface="Lato" panose="020F0502020204030203" pitchFamily="34" charset="0"/>
              </a:rPr>
              <a:t>In 1939, in the summer before her first official semester in college, Coachman entered the Women's National Championships and broke both the collegiate and national high jump records. </a:t>
            </a:r>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descr="A picture containing person, sky, outdoor, soil&#10;&#10;Description automatically generated">
            <a:extLst>
              <a:ext uri="{FF2B5EF4-FFF2-40B4-BE49-F238E27FC236}">
                <a16:creationId xmlns:a16="http://schemas.microsoft.com/office/drawing/2014/main" id="{B8225024-5D60-7F4B-89F2-9606F8D0F0C0}"/>
              </a:ext>
            </a:extLst>
          </p:cNvPr>
          <p:cNvPicPr>
            <a:picLocks noChangeAspect="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saturation sat="22000"/>
                    </a14:imgEffect>
                    <a14:imgEffect>
                      <a14:brightnessContrast bright="-5000" contrast="10000"/>
                    </a14:imgEffect>
                  </a14:imgLayer>
                </a14:imgProps>
              </a:ext>
              <a:ext uri="{28A0092B-C50C-407E-A947-70E740481C1C}">
                <a14:useLocalDpi xmlns:a14="http://schemas.microsoft.com/office/drawing/2010/main" val="0"/>
              </a:ext>
            </a:extLst>
          </a:blip>
          <a:stretch>
            <a:fillRect/>
          </a:stretch>
        </p:blipFill>
        <p:spPr>
          <a:xfrm>
            <a:off x="13451842" y="5550656"/>
            <a:ext cx="10160000" cy="7620000"/>
          </a:xfrm>
          <a:prstGeom prst="rect">
            <a:avLst/>
          </a:prstGeom>
          <a:effectLst>
            <a:softEdge rad="127000"/>
          </a:effectLst>
        </p:spPr>
      </p:pic>
      <p:sp>
        <p:nvSpPr>
          <p:cNvPr id="6" name="TextBox 5">
            <a:extLst>
              <a:ext uri="{FF2B5EF4-FFF2-40B4-BE49-F238E27FC236}">
                <a16:creationId xmlns:a16="http://schemas.microsoft.com/office/drawing/2014/main" id="{8FE1893C-95BE-BE4F-BFBD-778F6A941A68}"/>
              </a:ext>
            </a:extLst>
          </p:cNvPr>
          <p:cNvSpPr txBox="1"/>
          <p:nvPr/>
        </p:nvSpPr>
        <p:spPr>
          <a:xfrm>
            <a:off x="4227020" y="12755539"/>
            <a:ext cx="8305800"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1800" b="0" i="1" u="none" strike="noStrike" cap="none" spc="0" normalizeH="0" baseline="0" dirty="0">
                <a:ln>
                  <a:noFill/>
                </a:ln>
                <a:solidFill>
                  <a:schemeClr val="bg2">
                    <a:lumMod val="90000"/>
                  </a:schemeClr>
                </a:solidFill>
                <a:effectLst/>
                <a:uFillTx/>
                <a:latin typeface="Lato" panose="020F0502020204030203" pitchFamily="34" charset="0"/>
                <a:ea typeface="Lato" panose="020F0502020204030203" pitchFamily="34" charset="0"/>
                <a:cs typeface="Lato" panose="020F0502020204030203" pitchFamily="34" charset="0"/>
                <a:sym typeface="Bodoni SvtyTwo ITC TT-Book"/>
              </a:rPr>
              <a:t>Image courtesy of Shutterstock.</a:t>
            </a:r>
          </a:p>
        </p:txBody>
      </p:sp>
      <p:sp>
        <p:nvSpPr>
          <p:cNvPr id="7" name="Woodson Principles Critical Thinking and Discussion Questions">
            <a:extLst>
              <a:ext uri="{FF2B5EF4-FFF2-40B4-BE49-F238E27FC236}">
                <a16:creationId xmlns:a16="http://schemas.microsoft.com/office/drawing/2014/main" id="{41321217-DB84-40A7-8CC8-E0F772D02263}"/>
              </a:ext>
            </a:extLst>
          </p:cNvPr>
          <p:cNvSpPr txBox="1">
            <a:spLocks/>
          </p:cNvSpPr>
          <p:nvPr/>
        </p:nvSpPr>
        <p:spPr>
          <a:xfrm>
            <a:off x="3657600" y="5544336"/>
            <a:ext cx="75488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4000" dirty="0">
                <a:latin typeface="Lato" panose="020F0502020204030203" pitchFamily="34" charset="77"/>
                <a:ea typeface="Lato" panose="020F0502020204030203" pitchFamily="34" charset="0"/>
                <a:cs typeface="Lato" panose="020F0502020204030203" pitchFamily="34" charset="0"/>
              </a:rPr>
              <a:t>What made this victory more impressive is that Coachman did all her events </a:t>
            </a:r>
            <a:r>
              <a:rPr lang="en-US" sz="4000" b="1" i="1" dirty="0">
                <a:latin typeface="Lato" panose="020F0502020204030203" pitchFamily="34" charset="77"/>
                <a:ea typeface="Lato" panose="020F0502020204030203" pitchFamily="34" charset="0"/>
                <a:cs typeface="Lato" panose="020F0502020204030203" pitchFamily="34" charset="0"/>
              </a:rPr>
              <a:t>barefoot!</a:t>
            </a:r>
            <a:endParaRPr lang="en-US" sz="40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0805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458849"/>
            <a:ext cx="18299080" cy="1100215"/>
          </a:xfrm>
          <a:prstGeom prst="rect">
            <a:avLst/>
          </a:prstGeom>
        </p:spPr>
        <p:txBody>
          <a:bodyPr anchor="t">
            <a:noAutofit/>
          </a:bodyPr>
          <a:lstStyle/>
          <a:p>
            <a:pPr>
              <a:lnSpc>
                <a:spcPts val="7640"/>
              </a:lnSpc>
              <a:spcAft>
                <a:spcPts val="600"/>
              </a:spcAft>
            </a:pPr>
            <a:r>
              <a:rPr lang="en-US" sz="7200" b="1" dirty="0">
                <a:latin typeface="+mj-lt"/>
              </a:rPr>
              <a:t>On to college</a:t>
            </a:r>
            <a:br>
              <a:rPr lang="en-US" sz="7200" b="1" dirty="0"/>
            </a:b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743200"/>
            <a:ext cx="145288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latin typeface="Lato" panose="020F0502020204030203" pitchFamily="34" charset="77"/>
                <a:ea typeface="Lato" panose="020F0502020204030203" pitchFamily="34" charset="0"/>
                <a:cs typeface="Lato" panose="020F0502020204030203" pitchFamily="34" charset="0"/>
              </a:rPr>
              <a:t>At just age 16, Coachman accepted a scholarship and transferred to the Tuskegee Institute, where she began to gain national recognition for her athletic ability.</a:t>
            </a: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endParaRPr lang="en-US" sz="4000" dirty="0">
              <a:latin typeface="Lato" panose="020F0502020204030203" pitchFamily="34" charset="77"/>
              <a:ea typeface="Lato" panose="020F0502020204030203" pitchFamily="34" charset="0"/>
              <a:cs typeface="Lato" panose="020F0502020204030203" pitchFamily="34" charset="0"/>
            </a:endParaRPr>
          </a:p>
          <a:p>
            <a:pPr>
              <a:lnSpc>
                <a:spcPct val="200000"/>
              </a:lnSpc>
            </a:pPr>
            <a:endParaRPr lang="en-US" sz="4000" dirty="0">
              <a:latin typeface="Lato" panose="020F0502020204030203" pitchFamily="34" charset="77"/>
              <a:ea typeface="Lato" panose="020F0502020204030203" pitchFamily="34" charset="0"/>
              <a:cs typeface="Lato" panose="020F0502020204030203" pitchFamily="34" charset="0"/>
            </a:endParaRPr>
          </a:p>
          <a:p>
            <a:r>
              <a:rPr lang="en-US" sz="4000" dirty="0">
                <a:latin typeface="Lato" panose="020F0502020204030203" pitchFamily="34" charset="77"/>
                <a:ea typeface="Lato" panose="020F0502020204030203" pitchFamily="34" charset="0"/>
                <a:cs typeface="Lato" panose="020F0502020204030203" pitchFamily="34" charset="0"/>
              </a:rPr>
              <a:t>Under the leadership of its first president, Booker T. Washington (1881-1915), the Tuskegee Institute (now Tuskegee University) became one of the most influential institutions now referred to as “Historically Black Colleges and Universities” (HBCUs).</a:t>
            </a:r>
          </a:p>
          <a:p>
            <a:pPr>
              <a:lnSpc>
                <a:spcPct val="200000"/>
              </a:lnSpc>
            </a:pPr>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3" name="Picture 2" descr="A picture containing outdoor, old, day&#10;&#10;Description automatically generated">
            <a:extLst>
              <a:ext uri="{FF2B5EF4-FFF2-40B4-BE49-F238E27FC236}">
                <a16:creationId xmlns:a16="http://schemas.microsoft.com/office/drawing/2014/main" id="{53EF44FD-052E-A443-8FC9-CC1EEC5FC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7600" y="4886960"/>
            <a:ext cx="15755815" cy="3657600"/>
          </a:xfrm>
          <a:prstGeom prst="rect">
            <a:avLst/>
          </a:prstGeom>
          <a:effectLst>
            <a:softEdge rad="63500"/>
          </a:effectLst>
        </p:spPr>
      </p:pic>
    </p:spTree>
    <p:extLst>
      <p:ext uri="{BB962C8B-B14F-4D97-AF65-F5344CB8AC3E}">
        <p14:creationId xmlns:p14="http://schemas.microsoft.com/office/powerpoint/2010/main" val="2367542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371600"/>
            <a:ext cx="18299080" cy="1100215"/>
          </a:xfrm>
          <a:prstGeom prst="rect">
            <a:avLst/>
          </a:prstGeom>
        </p:spPr>
        <p:txBody>
          <a:bodyPr anchor="t">
            <a:noAutofit/>
          </a:bodyPr>
          <a:lstStyle/>
          <a:p>
            <a:pPr>
              <a:lnSpc>
                <a:spcPts val="7640"/>
              </a:lnSpc>
              <a:spcAft>
                <a:spcPts val="600"/>
              </a:spcAft>
            </a:pPr>
            <a:r>
              <a:rPr lang="en-US" sz="7200" b="1" dirty="0">
                <a:latin typeface="+mj-lt"/>
              </a:rPr>
              <a:t>On to college</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743200"/>
            <a:ext cx="1181828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dirty="0">
                <a:solidFill>
                  <a:schemeClr val="tx2"/>
                </a:solidFill>
                <a:latin typeface="Lato" panose="020F0502020204030203" pitchFamily="34" charset="77"/>
                <a:ea typeface="Lato" panose="020F0502020204030203" pitchFamily="34" charset="0"/>
                <a:cs typeface="Lato" panose="020F0502020204030203" pitchFamily="34" charset="0"/>
              </a:rPr>
              <a:t>At just age 16, Coachman accepted a scholarship and transferred to the Tuskegee Institute, where she began to gain national recognition for her athletic ability.</a:t>
            </a:r>
          </a:p>
          <a:p>
            <a:pPr>
              <a:lnSpc>
                <a:spcPct val="200000"/>
              </a:lnSpc>
            </a:pPr>
            <a:endParaRPr lang="en-US" sz="4000" dirty="0">
              <a:latin typeface="Lato" panose="020F0502020204030203" pitchFamily="34" charset="77"/>
              <a:ea typeface="Lato" panose="020F0502020204030203" pitchFamily="34" charset="0"/>
              <a:cs typeface="Lato" panose="020F0502020204030203" pitchFamily="34" charset="0"/>
            </a:endParaRPr>
          </a:p>
        </p:txBody>
      </p:sp>
      <p:pic>
        <p:nvPicPr>
          <p:cNvPr id="3" name="Picture 2" descr="A picture containing outdoor, old, day&#10;&#10;Description automatically generated">
            <a:extLst>
              <a:ext uri="{FF2B5EF4-FFF2-40B4-BE49-F238E27FC236}">
                <a16:creationId xmlns:a16="http://schemas.microsoft.com/office/drawing/2014/main" id="{53EF44FD-052E-A443-8FC9-CC1EEC5FC7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2960" y="5548936"/>
            <a:ext cx="12801600" cy="2971800"/>
          </a:xfrm>
          <a:prstGeom prst="rect">
            <a:avLst/>
          </a:prstGeom>
          <a:effectLst>
            <a:softEdge rad="127000"/>
          </a:effectLst>
        </p:spPr>
      </p:pic>
      <p:sp>
        <p:nvSpPr>
          <p:cNvPr id="6" name="Woodson Principles Critical Thinking and Discussion Questions">
            <a:extLst>
              <a:ext uri="{FF2B5EF4-FFF2-40B4-BE49-F238E27FC236}">
                <a16:creationId xmlns:a16="http://schemas.microsoft.com/office/drawing/2014/main" id="{50F01F35-4460-455A-9824-41B2A0A296ED}"/>
              </a:ext>
            </a:extLst>
          </p:cNvPr>
          <p:cNvSpPr txBox="1">
            <a:spLocks/>
          </p:cNvSpPr>
          <p:nvPr/>
        </p:nvSpPr>
        <p:spPr>
          <a:xfrm>
            <a:off x="3657600" y="9106001"/>
            <a:ext cx="1475232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4000" b="1" dirty="0">
                <a:latin typeface="Lato" panose="020F0502020204030203" pitchFamily="34" charset="77"/>
                <a:ea typeface="Lato" panose="020F0502020204030203" pitchFamily="34" charset="0"/>
                <a:cs typeface="Lato" panose="020F0502020204030203" pitchFamily="34" charset="0"/>
              </a:rPr>
              <a:t>HBCUs </a:t>
            </a:r>
            <a:r>
              <a:rPr lang="en-US" sz="4000" dirty="0">
                <a:latin typeface="Lato" panose="020F0502020204030203" pitchFamily="34" charset="77"/>
                <a:ea typeface="Lato" panose="020F0502020204030203" pitchFamily="34" charset="0"/>
                <a:cs typeface="Lato" panose="020F0502020204030203" pitchFamily="34" charset="0"/>
              </a:rPr>
              <a:t>are institutions of higher education that were established with the intention of primarily serving the African-American community. Most of these institutions were founded after the Civil War and are concentrated in the southern United States. </a:t>
            </a:r>
          </a:p>
        </p:txBody>
      </p:sp>
    </p:spTree>
    <p:extLst>
      <p:ext uri="{BB962C8B-B14F-4D97-AF65-F5344CB8AC3E}">
        <p14:creationId xmlns:p14="http://schemas.microsoft.com/office/powerpoint/2010/main" val="889961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Curriculum HS">
      <a:majorFont>
        <a:latin typeface="Garamond"/>
        <a:ea typeface="Bodoni SvtyTwo ITC TT-Bold"/>
        <a:cs typeface="Bodoni SvtyTwo ITC TT-Bold"/>
      </a:majorFont>
      <a:minorFont>
        <a:latin typeface="Lato"/>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Coachman presentation" id="{A595D5C0-F4E3-F44D-AD5E-36BFBFD1B6FF}" vid="{6D0856E1-06B8-2E4B-9A92-504E7A9100F6}"/>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2141</Words>
  <Application>Microsoft Office PowerPoint</Application>
  <PresentationFormat>Custom</PresentationFormat>
  <Paragraphs>142</Paragraphs>
  <Slides>24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Bodoni SvtyTwo ITC TT-Book</vt:lpstr>
      <vt:lpstr>Garamond</vt:lpstr>
      <vt:lpstr>Lato</vt:lpstr>
      <vt:lpstr>Lato Regular</vt:lpstr>
      <vt:lpstr>21_BasicWhite</vt:lpstr>
      <vt:lpstr>Alice Coachman From hard times to great heights</vt:lpstr>
      <vt:lpstr>Early Life  </vt:lpstr>
      <vt:lpstr>Irrepressible Talent  </vt:lpstr>
      <vt:lpstr>Overcoming barriers…  </vt:lpstr>
      <vt:lpstr>… and opening new doors  </vt:lpstr>
      <vt:lpstr>Dedicated helpers  </vt:lpstr>
      <vt:lpstr>Smashing records without shoes!</vt:lpstr>
      <vt:lpstr>On to college  </vt:lpstr>
      <vt:lpstr>On to college </vt:lpstr>
      <vt:lpstr>A great coach at Tuskegee Institute</vt:lpstr>
      <vt:lpstr>Multi-sport national champion</vt:lpstr>
      <vt:lpstr>Multi-sport national champion</vt:lpstr>
      <vt:lpstr>Ready for the Olympics — on the world stage </vt:lpstr>
      <vt:lpstr>Ready for the Olympics — on the world stage</vt:lpstr>
      <vt:lpstr>FINALLY: The 1948 Olympics!  </vt:lpstr>
      <vt:lpstr>The 1948 Olympics</vt:lpstr>
      <vt:lpstr>Olympic Champion</vt:lpstr>
      <vt:lpstr>Olympic Champion</vt:lpstr>
      <vt:lpstr>Olympic Champion</vt:lpstr>
      <vt:lpstr>After the Olympics</vt:lpstr>
      <vt:lpstr>After the Olympics  </vt:lpstr>
      <vt:lpstr>Paving the path for others </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2024-07-25T18:59:13Z</dcterms:created>
  <dcterms:modified xsi:type="dcterms:W3CDTF">2024-07-25T18:59:17Z</dcterms:modified>
  <cp:category/>
</cp:coreProperties>
</file>